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73" r:id="rId2"/>
    <p:sldMasterId id="2147483685" r:id="rId3"/>
  </p:sldMasterIdLst>
  <p:notesMasterIdLst>
    <p:notesMasterId r:id="rId86"/>
  </p:notesMasterIdLst>
  <p:sldIdLst>
    <p:sldId id="256" r:id="rId4"/>
    <p:sldId id="1043" r:id="rId5"/>
    <p:sldId id="1045" r:id="rId6"/>
    <p:sldId id="979" r:id="rId7"/>
    <p:sldId id="980" r:id="rId8"/>
    <p:sldId id="981" r:id="rId9"/>
    <p:sldId id="982" r:id="rId10"/>
    <p:sldId id="1044" r:id="rId11"/>
    <p:sldId id="1036" r:id="rId12"/>
    <p:sldId id="1038" r:id="rId13"/>
    <p:sldId id="983" r:id="rId14"/>
    <p:sldId id="984" r:id="rId15"/>
    <p:sldId id="985" r:id="rId16"/>
    <p:sldId id="978" r:id="rId17"/>
    <p:sldId id="858" r:id="rId18"/>
    <p:sldId id="867" r:id="rId19"/>
    <p:sldId id="969" r:id="rId20"/>
    <p:sldId id="863" r:id="rId21"/>
    <p:sldId id="970" r:id="rId22"/>
    <p:sldId id="986" r:id="rId23"/>
    <p:sldId id="821" r:id="rId24"/>
    <p:sldId id="813" r:id="rId25"/>
    <p:sldId id="987" r:id="rId26"/>
    <p:sldId id="818" r:id="rId27"/>
    <p:sldId id="842" r:id="rId28"/>
    <p:sldId id="988" r:id="rId29"/>
    <p:sldId id="989" r:id="rId30"/>
    <p:sldId id="991" r:id="rId31"/>
    <p:sldId id="992" r:id="rId32"/>
    <p:sldId id="993" r:id="rId33"/>
    <p:sldId id="994" r:id="rId34"/>
    <p:sldId id="995" r:id="rId35"/>
    <p:sldId id="996" r:id="rId36"/>
    <p:sldId id="998" r:id="rId37"/>
    <p:sldId id="1000" r:id="rId38"/>
    <p:sldId id="1001" r:id="rId39"/>
    <p:sldId id="999" r:id="rId40"/>
    <p:sldId id="1002" r:id="rId41"/>
    <p:sldId id="1003" r:id="rId42"/>
    <p:sldId id="836" r:id="rId43"/>
    <p:sldId id="1004" r:id="rId44"/>
    <p:sldId id="1005" r:id="rId45"/>
    <p:sldId id="1006" r:id="rId46"/>
    <p:sldId id="1007" r:id="rId47"/>
    <p:sldId id="1008" r:id="rId48"/>
    <p:sldId id="1009" r:id="rId49"/>
    <p:sldId id="1010" r:id="rId50"/>
    <p:sldId id="1012" r:id="rId51"/>
    <p:sldId id="1011" r:id="rId52"/>
    <p:sldId id="1014" r:id="rId53"/>
    <p:sldId id="1015" r:id="rId54"/>
    <p:sldId id="1016" r:id="rId55"/>
    <p:sldId id="1017" r:id="rId56"/>
    <p:sldId id="1013" r:id="rId57"/>
    <p:sldId id="1018" r:id="rId58"/>
    <p:sldId id="1019" r:id="rId59"/>
    <p:sldId id="819" r:id="rId60"/>
    <p:sldId id="822" r:id="rId61"/>
    <p:sldId id="972" r:id="rId62"/>
    <p:sldId id="1027" r:id="rId63"/>
    <p:sldId id="1032" r:id="rId64"/>
    <p:sldId id="768" r:id="rId65"/>
    <p:sldId id="1020" r:id="rId66"/>
    <p:sldId id="830" r:id="rId67"/>
    <p:sldId id="792" r:id="rId68"/>
    <p:sldId id="976" r:id="rId69"/>
    <p:sldId id="1022" r:id="rId70"/>
    <p:sldId id="771" r:id="rId71"/>
    <p:sldId id="1024" r:id="rId72"/>
    <p:sldId id="1040" r:id="rId73"/>
    <p:sldId id="1023" r:id="rId74"/>
    <p:sldId id="1025" r:id="rId75"/>
    <p:sldId id="1026" r:id="rId76"/>
    <p:sldId id="1033" r:id="rId77"/>
    <p:sldId id="1034" r:id="rId78"/>
    <p:sldId id="1035" r:id="rId79"/>
    <p:sldId id="1028" r:id="rId80"/>
    <p:sldId id="1029" r:id="rId81"/>
    <p:sldId id="1030" r:id="rId82"/>
    <p:sldId id="1039" r:id="rId83"/>
    <p:sldId id="1041" r:id="rId84"/>
    <p:sldId id="1042" r:id="rId85"/>
  </p:sldIdLst>
  <p:sldSz cx="9144000" cy="6858000" type="screen4x3"/>
  <p:notesSz cx="7315200" cy="96012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bg1"/>
        </a:solidFill>
        <a:latin typeface="Verdana" panose="020B060403050404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2"/>
    <p:restoredTop sz="94554"/>
  </p:normalViewPr>
  <p:slideViewPr>
    <p:cSldViewPr>
      <p:cViewPr varScale="1">
        <p:scale>
          <a:sx n="151" d="100"/>
          <a:sy n="151" d="100"/>
        </p:scale>
        <p:origin x="1576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4D0BFFE8-A85E-8645-A0EB-03F9B132E26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28663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B9D41A5-EE72-4347-8C86-8E4C367E24D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31838" y="4560888"/>
            <a:ext cx="5849937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38D931CC-28A1-FF44-99B7-8FC06475F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8663"/>
            <a:ext cx="4800600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A95D93B3-E1CE-5A4C-8D4B-65819D0AC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4600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96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46A54-71DD-48C4-8071-9DA185745F9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706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96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46A54-71DD-48C4-8071-9DA185745F9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834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9354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400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199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0972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076958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18817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66934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2904001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7263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3948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2728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247700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75109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3489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011551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9656028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87832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15161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3348438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09800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385430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1704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101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7499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501589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6782169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627900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07252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1134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31559688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44731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45988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99031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134953A-E847-4B81-A1EE-12E7BBF0FEFD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83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? Show snake robot: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BDA5-4DBB-452F-A4B9-087719DC60F0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818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914752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630596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2920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346905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176088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3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8720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31934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14A8A-FE1A-4C7E-B47D-43ACCBC7D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8B4A0-9CFB-4D7D-9344-3354DBDED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42A3CE7-9E7B-5D46-BA5C-A4F27727961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4D448-AB65-6742-963E-0DD4249FB1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483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9650-B7FB-4636-98DE-AE649AE3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F7810-C40F-45E4-BF95-E1F601169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B050B6B-39BF-184C-A37D-4691A30FB4B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E2146-2B1A-134D-A010-01A1C8ED4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41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E204E-5C80-4F60-A8F8-96C3457A7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5813" cy="5934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9E1175-327F-451B-9476-367E74A08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40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683D6D-6929-3845-8C57-17FA08636C3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110AF-CB2A-D549-99C0-A92582BAF9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09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02B3-BD34-4C72-B3F9-6785E347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500"/>
            <a:ext cx="8228013" cy="1311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601F23C-01BB-9C41-A20E-96FD78EFB8B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47DC9D-B03A-4849-B299-149531E6F7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6046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9"/>
            <a:ext cx="9144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144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B1124-3B65-4401-B276-274C2D6351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30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40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2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84" indent="0">
              <a:buNone/>
              <a:defRPr sz="1425"/>
            </a:lvl2pPr>
            <a:lvl3pPr marL="685766" indent="0">
              <a:buNone/>
              <a:defRPr sz="1200"/>
            </a:lvl3pPr>
            <a:lvl4pPr marL="1028649" indent="0">
              <a:buNone/>
              <a:defRPr sz="1125"/>
            </a:lvl4pPr>
            <a:lvl5pPr marL="1371532" indent="0">
              <a:buNone/>
              <a:defRPr sz="1125"/>
            </a:lvl5pPr>
            <a:lvl6pPr marL="1714415" indent="0">
              <a:buNone/>
              <a:defRPr sz="1125"/>
            </a:lvl6pPr>
            <a:lvl7pPr marL="2057297" indent="0">
              <a:buNone/>
              <a:defRPr sz="1125"/>
            </a:lvl7pPr>
            <a:lvl8pPr marL="2400180" indent="0">
              <a:buNone/>
              <a:defRPr sz="1125"/>
            </a:lvl8pPr>
            <a:lvl9pPr marL="2743064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A1342-2FDA-4F20-9006-4FFE3B3DDCD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25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2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2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7A9B9-A528-49B2-A5AC-7FC7F146AAD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84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4"/>
            <a:ext cx="303014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25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4"/>
            <a:ext cx="303133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25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BD1D5-698D-4ABD-96D1-60AB116F7BB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258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D31EB9-E8B7-4F85-BEA6-645986A209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80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34593-C47F-487A-806C-BD659E4FF3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B2F50-AB5B-46BE-AED1-1743FB97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213D-1CC1-48F8-8ABA-E4C6D67A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C2279DE-8EAC-1149-8012-AE1FF06C6D5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FAE3E-5467-7B4D-91FB-E2A679A536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4162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4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3"/>
            <a:ext cx="2256235" cy="4691063"/>
          </a:xfrm>
        </p:spPr>
        <p:txBody>
          <a:bodyPr/>
          <a:lstStyle>
            <a:lvl1pPr marL="0" indent="0">
              <a:buNone/>
              <a:defRPr sz="1125"/>
            </a:lvl1pPr>
            <a:lvl2pPr marL="342884" indent="0">
              <a:buNone/>
              <a:defRPr sz="900"/>
            </a:lvl2pPr>
            <a:lvl3pPr marL="685766" indent="0">
              <a:buNone/>
              <a:defRPr sz="825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4C6467-265A-48EC-B6B6-0745C57723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06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2"/>
            <a:ext cx="41148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40"/>
            <a:ext cx="4114800" cy="804863"/>
          </a:xfrm>
        </p:spPr>
        <p:txBody>
          <a:bodyPr/>
          <a:lstStyle>
            <a:lvl1pPr marL="0" indent="0">
              <a:buNone/>
              <a:defRPr sz="1125"/>
            </a:lvl1pPr>
            <a:lvl2pPr marL="342884" indent="0">
              <a:buNone/>
              <a:defRPr sz="900"/>
            </a:lvl2pPr>
            <a:lvl3pPr marL="685766" indent="0">
              <a:buNone/>
              <a:defRPr sz="825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808A6-43CB-46EB-8799-3CB612732E3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27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B7375-CCC7-48CA-86EB-B708B70A3B5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1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1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E4AFE-CC9F-40B0-91AA-2AFCDD65BD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41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9"/>
            <a:ext cx="9144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9144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90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92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2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3"/>
            <a:ext cx="58293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84" indent="0">
              <a:buNone/>
              <a:defRPr sz="1425"/>
            </a:lvl2pPr>
            <a:lvl3pPr marL="685766" indent="0">
              <a:buNone/>
              <a:defRPr sz="1200"/>
            </a:lvl3pPr>
            <a:lvl4pPr marL="1028649" indent="0">
              <a:buNone/>
              <a:defRPr sz="1125"/>
            </a:lvl4pPr>
            <a:lvl5pPr marL="1371532" indent="0">
              <a:buNone/>
              <a:defRPr sz="1125"/>
            </a:lvl5pPr>
            <a:lvl6pPr marL="1714415" indent="0">
              <a:buNone/>
              <a:defRPr sz="1125"/>
            </a:lvl6pPr>
            <a:lvl7pPr marL="2057297" indent="0">
              <a:buNone/>
              <a:defRPr sz="1125"/>
            </a:lvl7pPr>
            <a:lvl8pPr marL="2400180" indent="0">
              <a:buNone/>
              <a:defRPr sz="1125"/>
            </a:lvl8pPr>
            <a:lvl9pPr marL="2743064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12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2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2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25"/>
            </a:lvl4pPr>
            <a:lvl5pPr>
              <a:defRPr sz="1425"/>
            </a:lvl5pPr>
            <a:lvl6pPr>
              <a:defRPr sz="1425"/>
            </a:lvl6pPr>
            <a:lvl7pPr>
              <a:defRPr sz="1425"/>
            </a:lvl7pPr>
            <a:lvl8pPr>
              <a:defRPr sz="1425"/>
            </a:lvl8pPr>
            <a:lvl9pPr>
              <a:defRPr sz="14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4"/>
            <a:ext cx="303014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25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4"/>
            <a:ext cx="3031331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425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25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0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376A-9B55-4FF6-B7E6-7B7C52EA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7F9D4-8DB2-444B-8A12-3AA54727D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3703F41-90BA-2244-BA2F-27E51E00985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DB33B-F67B-C649-8CC7-6F2F4BBE0B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66604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30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4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3"/>
            <a:ext cx="2256235" cy="4691063"/>
          </a:xfrm>
        </p:spPr>
        <p:txBody>
          <a:bodyPr/>
          <a:lstStyle>
            <a:lvl1pPr marL="0" indent="0">
              <a:buNone/>
              <a:defRPr sz="1125"/>
            </a:lvl1pPr>
            <a:lvl2pPr marL="342884" indent="0">
              <a:buNone/>
              <a:defRPr sz="900"/>
            </a:lvl2pPr>
            <a:lvl3pPr marL="685766" indent="0">
              <a:buNone/>
              <a:defRPr sz="825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59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2"/>
            <a:ext cx="41148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40"/>
            <a:ext cx="4114800" cy="804863"/>
          </a:xfrm>
        </p:spPr>
        <p:txBody>
          <a:bodyPr/>
          <a:lstStyle>
            <a:lvl1pPr marL="0" indent="0">
              <a:buNone/>
              <a:defRPr sz="1125"/>
            </a:lvl1pPr>
            <a:lvl2pPr marL="342884" indent="0">
              <a:buNone/>
              <a:defRPr sz="900"/>
            </a:lvl2pPr>
            <a:lvl3pPr marL="685766" indent="0">
              <a:buNone/>
              <a:defRPr sz="825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07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17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1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1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4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31A7A-7472-4D2D-975F-8B88CF51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6392C-6BF4-4BF3-927D-B11C7E7C0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081DC-78E3-4D2F-BC51-00F8635CF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3793EF4-6963-4741-9CB3-E31D60FD117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88D2A-3726-3E42-8FE3-A1669DE302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34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1278-DFB7-4AF6-8417-02093486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F34A8-E5CE-4366-8AD9-3481D9E92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F73CE-1848-4AC2-B7F2-CB7F70622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AF0D8-A49B-4BCE-B39C-076737AD6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9998AD-BEA5-41AF-98B6-AA9252E50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358BF42-9149-0F40-8E80-726E6C4EC34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F6E80-5E2D-884A-B314-2F85FA133F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20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3AD8D-D302-4A7C-B200-1EF38C16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7FBF467-E9A5-0B4F-97AA-E9B04575DBC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13284-AAE9-F04A-B8D8-6F9062AD58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11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A9D8295-7BC6-2943-A056-1E383EF6DAE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46B92-4C7F-934F-BC53-C04EF06924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90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B093-A677-4369-94E6-5BD711B0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9BCC-D238-46D2-99FD-8485829BC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55093-1CF1-4D37-8ABF-ED8A6B71E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544994-C8D9-C948-9B2B-67B848188E8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B9FCD-985F-8A44-AA15-6A3DEBEA74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149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2121-BC83-4A5E-9B47-B9699536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34EC6A-EFB8-4AA9-B682-9BE6A84B2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50061-A838-497E-B0E4-572E7DD18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076084A-1AB5-3F49-A78C-AA660F31BF7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4FB6DA-C8B5-DA4C-BD8D-637D9D9068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68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EA70591E-D0BF-694F-859E-B25EF97F77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90500"/>
            <a:ext cx="82280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3B90CE2D-BB1E-C24D-B757-75A85ACDD8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  <a:p>
            <a:pPr lvl="4"/>
            <a:r>
              <a:rPr lang="en-GB" altLang="en-US"/>
              <a:t>Eighth Outline Level</a:t>
            </a:r>
          </a:p>
          <a:p>
            <a:pPr lvl="4"/>
            <a:r>
              <a:rPr lang="en-GB" altLang="en-US"/>
              <a:t>Ninth Outline Level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B3BEF7F0-FFD1-3449-AC2B-1188A6F92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sv-SE" altLang="sv-SE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129CB97A-E158-BB4F-9749-A7D475F1A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sv-SE" altLang="sv-SE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5CB3D667-7B2B-475D-92E5-AD5E4D4291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i="0">
                <a:solidFill>
                  <a:srgbClr val="000000"/>
                </a:solidFill>
                <a:cs typeface="Lucida Sans Unicode" panose="020B0602030504020204" pitchFamily="34" charset="0"/>
              </a:defRPr>
            </a:lvl1pPr>
          </a:lstStyle>
          <a:p>
            <a:pPr>
              <a:defRPr/>
            </a:pPr>
            <a:fld id="{ACDAEDB7-E9E7-FD4B-982B-C805C92354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>
          <a:solidFill>
            <a:srgbClr val="000000"/>
          </a:solidFill>
          <a:latin typeface="Verdana" panose="020B060403050404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3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2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97001"/>
            <a:ext cx="85344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6245226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125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6245226"/>
            <a:ext cx="21717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125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6245226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125"/>
            </a:lvl1pPr>
          </a:lstStyle>
          <a:p>
            <a:pPr>
              <a:defRPr/>
            </a:pPr>
            <a:fld id="{2BCD2EF7-175E-4E4C-8CBF-036C0AE01D7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9144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7" tIns="34289" rIns="68577" bIns="34289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2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8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3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2" indent="-25716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85" indent="-21430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07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090" indent="-17144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2974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856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39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22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05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97001"/>
            <a:ext cx="85344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6245226"/>
            <a:ext cx="1600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125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6245226"/>
            <a:ext cx="21717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125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9144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77" tIns="34289" rIns="68577" bIns="34289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3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8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3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2" indent="-25716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557185" indent="-21430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100">
          <a:solidFill>
            <a:schemeClr val="tx1"/>
          </a:solidFill>
          <a:latin typeface="Calibri" pitchFamily="34" charset="0"/>
        </a:defRPr>
      </a:lvl2pPr>
      <a:lvl3pPr marL="857207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Calibri" pitchFamily="34" charset="0"/>
        </a:defRPr>
      </a:lvl3pPr>
      <a:lvl4pPr marL="1200090" indent="-17144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4pPr>
      <a:lvl5pPr marL="1542974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Calibri" pitchFamily="34" charset="0"/>
        </a:defRPr>
      </a:lvl5pPr>
      <a:lvl6pPr marL="1885856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39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22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05" indent="-1714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watch?v=V1eYniJ0Rnk" TargetMode="Externa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youtube.com/watch?v=SUbqykXVx0A" TargetMode="External"/><Relationship Id="rId4" Type="http://schemas.openxmlformats.org/officeDocument/2006/relationships/hyperlink" Target="http://karpathy.github.io/2016/05/31/r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EB08693D-A7EA-9647-B94C-C6319D1EA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916832"/>
            <a:ext cx="7772400" cy="1470025"/>
          </a:xfrm>
        </p:spPr>
        <p:txBody>
          <a:bodyPr lIns="91440" tIns="45720" rIns="91440" bIns="45720"/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v-SE" altLang="en-US" dirty="0" err="1">
                <a:latin typeface="Arial" panose="020B0604020202020204" pitchFamily="34" charset="0"/>
              </a:rPr>
              <a:t>Artificial</a:t>
            </a:r>
            <a:r>
              <a:rPr lang="sv-SE" altLang="en-US" dirty="0">
                <a:latin typeface="Arial" panose="020B0604020202020204" pitchFamily="34" charset="0"/>
              </a:rPr>
              <a:t> </a:t>
            </a:r>
            <a:r>
              <a:rPr lang="sv-SE" altLang="en-US" dirty="0" err="1">
                <a:latin typeface="Arial" panose="020B0604020202020204" pitchFamily="34" charset="0"/>
              </a:rPr>
              <a:t>Intelligence</a:t>
            </a:r>
            <a:endParaRPr lang="sv-SE" altLang="en-US" dirty="0">
              <a:latin typeface="Arial" panose="020B0604020202020204" pitchFamily="34" charset="0"/>
            </a:endParaRP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B701EFE1-243C-0247-95A5-27E9DA918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886200"/>
            <a:ext cx="6656784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3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Verdana" panose="020B060403050404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sv-SE" altLang="en-US" i="0" dirty="0" err="1"/>
              <a:t>Lecture</a:t>
            </a:r>
            <a:r>
              <a:rPr lang="sv-SE" altLang="en-US" i="0" dirty="0"/>
              <a:t> 7: </a:t>
            </a:r>
            <a:r>
              <a:rPr lang="sv-SE" altLang="en-US" i="0" dirty="0" err="1"/>
              <a:t>Reinforcement</a:t>
            </a:r>
            <a:r>
              <a:rPr lang="sv-SE" altLang="en-US" i="0" dirty="0"/>
              <a:t>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The reward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8F4A-9640-E6DE-8BAA-007E09F24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r>
              <a:rPr lang="en-GB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Reinforcement learning is based on </a:t>
            </a:r>
            <a:r>
              <a:rPr lang="en-GB" dirty="0">
                <a:effectLst/>
                <a:cs typeface="Calibri" panose="020F0502020204030204" pitchFamily="34" charset="0"/>
              </a:rPr>
              <a:t>the reward hypothesis</a:t>
            </a:r>
            <a:r>
              <a:rPr lang="en-GB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r>
              <a:rPr lang="en-SE" b="1" dirty="0"/>
              <a:t>	</a:t>
            </a:r>
            <a:r>
              <a:rPr lang="en-GB" sz="1600" b="1" i="1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Any goal can be formalized as the outcome of </a:t>
            </a:r>
            <a:r>
              <a:rPr lang="en-GB" sz="1600" b="1" i="1" dirty="0">
                <a:effectLst/>
                <a:cs typeface="Calibri" panose="020F0502020204030204" pitchFamily="34" charset="0"/>
              </a:rPr>
              <a:t>maximizing a cumulative reward</a:t>
            </a:r>
          </a:p>
          <a:p>
            <a:pPr marL="0" indent="0">
              <a:buNone/>
            </a:pP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7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2010s: New Era of RL. Atari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10948" name="Picture 4" descr="Imgur">
            <a:extLst>
              <a:ext uri="{FF2B5EF4-FFF2-40B4-BE49-F238E27FC236}">
                <a16:creationId xmlns:a16="http://schemas.microsoft.com/office/drawing/2014/main" id="{3DCE74EA-D35F-FF2B-8314-498AEF98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86444"/>
            <a:ext cx="2448272" cy="30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50" name="Picture 6" descr="Imgur">
            <a:extLst>
              <a:ext uri="{FF2B5EF4-FFF2-40B4-BE49-F238E27FC236}">
                <a16:creationId xmlns:a16="http://schemas.microsoft.com/office/drawing/2014/main" id="{C0351BF6-E87C-989F-0286-5418499C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586444"/>
            <a:ext cx="2240136" cy="29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52" name="Picture 8" descr="Imgur">
            <a:extLst>
              <a:ext uri="{FF2B5EF4-FFF2-40B4-BE49-F238E27FC236}">
                <a16:creationId xmlns:a16="http://schemas.microsoft.com/office/drawing/2014/main" id="{E62463E6-32C5-60F6-A758-54DC1487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59" y="1558423"/>
            <a:ext cx="2240135" cy="298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1A243E-975F-B904-2D0A-089606A9019E}"/>
              </a:ext>
            </a:extLst>
          </p:cNvPr>
          <p:cNvSpPr txBox="1"/>
          <p:nvPr/>
        </p:nvSpPr>
        <p:spPr>
          <a:xfrm>
            <a:off x="834913" y="4543019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Before any training </a:t>
            </a:r>
            <a:endParaRPr lang="en-S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AF4D7-564D-1F1B-2B30-3C337ABD6A40}"/>
              </a:ext>
            </a:extLst>
          </p:cNvPr>
          <p:cNvSpPr txBox="1"/>
          <p:nvPr/>
        </p:nvSpPr>
        <p:spPr>
          <a:xfrm>
            <a:off x="3203848" y="4543019"/>
            <a:ext cx="294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In early stages of training </a:t>
            </a:r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C3754-00DD-6124-5D94-19EA01EAFAE4}"/>
              </a:ext>
            </a:extLst>
          </p:cNvPr>
          <p:cNvSpPr txBox="1"/>
          <p:nvPr/>
        </p:nvSpPr>
        <p:spPr>
          <a:xfrm>
            <a:off x="6004272" y="4543019"/>
            <a:ext cx="294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In later stages of training </a:t>
            </a:r>
            <a:endParaRPr lang="en-S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DB3B7-83D9-AAD7-E257-5DC14A8BDD19}"/>
              </a:ext>
            </a:extLst>
          </p:cNvPr>
          <p:cNvSpPr txBox="1"/>
          <p:nvPr/>
        </p:nvSpPr>
        <p:spPr>
          <a:xfrm>
            <a:off x="1475656" y="5229563"/>
            <a:ext cx="604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>
                <a:solidFill>
                  <a:schemeClr val="tx1"/>
                </a:solidFill>
                <a:hlinkClick r:id="rId6"/>
              </a:rPr>
              <a:t>https://www.youtube.com/watch?v=V1eYniJ0Rnk</a:t>
            </a:r>
            <a:endParaRPr lang="en-SE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886DE-F564-BBAF-BD77-E09746534026}"/>
              </a:ext>
            </a:extLst>
          </p:cNvPr>
          <p:cNvSpPr txBox="1"/>
          <p:nvPr/>
        </p:nvSpPr>
        <p:spPr>
          <a:xfrm>
            <a:off x="3370218" y="6277665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DeepMind Nature, 2015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itchFamily="2" charset="0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3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95" dirty="0"/>
              <a:t>Mystery</a:t>
            </a:r>
            <a:r>
              <a:rPr lang="en-GB" spc="145" dirty="0"/>
              <a:t> </a:t>
            </a:r>
            <a:r>
              <a:rPr lang="en-GB" spc="-265" dirty="0"/>
              <a:t>game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759EB23B-5EF3-CB40-4B82-A990B217A860}"/>
              </a:ext>
            </a:extLst>
          </p:cNvPr>
          <p:cNvGrpSpPr/>
          <p:nvPr/>
        </p:nvGrpSpPr>
        <p:grpSpPr>
          <a:xfrm>
            <a:off x="428146" y="1326214"/>
            <a:ext cx="8320318" cy="2199005"/>
            <a:chOff x="428146" y="1326214"/>
            <a:chExt cx="9310370" cy="2199005"/>
          </a:xfrm>
        </p:grpSpPr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F22917B6-C02C-B4AF-FD8E-6085CE7766D3}"/>
                </a:ext>
              </a:extLst>
            </p:cNvPr>
            <p:cNvSpPr/>
            <p:nvPr/>
          </p:nvSpPr>
          <p:spPr>
            <a:xfrm>
              <a:off x="440862" y="1647280"/>
              <a:ext cx="9284970" cy="1864995"/>
            </a:xfrm>
            <a:custGeom>
              <a:avLst/>
              <a:gdLst/>
              <a:ahLst/>
              <a:cxnLst/>
              <a:rect l="l" t="t" r="r" b="b"/>
              <a:pathLst>
                <a:path w="9284970" h="1864995">
                  <a:moveTo>
                    <a:pt x="0" y="0"/>
                  </a:moveTo>
                  <a:lnTo>
                    <a:pt x="0" y="1864665"/>
                  </a:lnTo>
                  <a:lnTo>
                    <a:pt x="9284633" y="186466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504416B5-8FB3-DE1A-DE40-A3655C87BFC4}"/>
                </a:ext>
              </a:extLst>
            </p:cNvPr>
            <p:cNvSpPr/>
            <p:nvPr/>
          </p:nvSpPr>
          <p:spPr>
            <a:xfrm>
              <a:off x="568017" y="1326214"/>
              <a:ext cx="4658995" cy="642620"/>
            </a:xfrm>
            <a:custGeom>
              <a:avLst/>
              <a:gdLst/>
              <a:ahLst/>
              <a:cxnLst/>
              <a:rect l="l" t="t" r="r" b="b"/>
              <a:pathLst>
                <a:path w="4658995" h="642619">
                  <a:moveTo>
                    <a:pt x="4658598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658598" y="642132"/>
                  </a:lnTo>
                  <a:lnTo>
                    <a:pt x="4658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6">
              <a:extLst>
                <a:ext uri="{FF2B5EF4-FFF2-40B4-BE49-F238E27FC236}">
                  <a16:creationId xmlns:a16="http://schemas.microsoft.com/office/drawing/2014/main" id="{3063064E-E5E2-83CB-D8E2-C65B0FBC1B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43" name="object 7">
            <a:extLst>
              <a:ext uri="{FF2B5EF4-FFF2-40B4-BE49-F238E27FC236}">
                <a16:creationId xmlns:a16="http://schemas.microsoft.com/office/drawing/2014/main" id="{EAA87EDD-0B58-3423-5882-8AF3F0E2B0D5}"/>
              </a:ext>
            </a:extLst>
          </p:cNvPr>
          <p:cNvSpPr txBox="1"/>
          <p:nvPr/>
        </p:nvSpPr>
        <p:spPr>
          <a:xfrm>
            <a:off x="631610" y="1417367"/>
            <a:ext cx="7336790" cy="20082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40"/>
              </a:spcBef>
              <a:tabLst>
                <a:tab pos="2206625" algn="l"/>
              </a:tabLst>
            </a:pPr>
            <a:r>
              <a:rPr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Example:</a:t>
            </a:r>
            <a:r>
              <a:rPr lang="en-US"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mystery</a:t>
            </a:r>
            <a:r>
              <a:rPr sz="2000" b="1" spc="-130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buttons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ts val="2875"/>
              </a:lnSpc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0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000" i="0" spc="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6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20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sz="20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2,</a:t>
            </a:r>
            <a:r>
              <a:rPr sz="20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0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0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8515" indent="-323215">
              <a:lnSpc>
                <a:spcPts val="2875"/>
              </a:lnSpc>
              <a:buFont typeface="Meiryo"/>
              <a:buChar char="•"/>
              <a:tabLst>
                <a:tab pos="819150" algn="l"/>
              </a:tabLst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20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sz="20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204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i="0" spc="-6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000" i="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2000" i="0" spc="-2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8515" indent="-323215">
              <a:lnSpc>
                <a:spcPct val="100000"/>
              </a:lnSpc>
              <a:spcBef>
                <a:spcPts val="1060"/>
              </a:spcBef>
              <a:buFont typeface="Meiryo"/>
              <a:buChar char="•"/>
              <a:tabLst>
                <a:tab pos="819150" algn="l"/>
              </a:tabLst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rewards</a:t>
            </a:r>
            <a:r>
              <a:rPr sz="2500" spc="-110" dirty="0">
                <a:latin typeface="Trebuchet MS"/>
                <a:cs typeface="Trebuchet MS"/>
              </a:rPr>
              <a:t>.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771D98D9-7235-9A62-B8B7-689B5A697047}"/>
              </a:ext>
            </a:extLst>
          </p:cNvPr>
          <p:cNvSpPr/>
          <p:nvPr/>
        </p:nvSpPr>
        <p:spPr>
          <a:xfrm>
            <a:off x="2811313" y="3953524"/>
            <a:ext cx="770255" cy="563245"/>
          </a:xfrm>
          <a:custGeom>
            <a:avLst/>
            <a:gdLst/>
            <a:ahLst/>
            <a:cxnLst/>
            <a:rect l="l" t="t" r="r" b="b"/>
            <a:pathLst>
              <a:path w="770254" h="563245">
                <a:moveTo>
                  <a:pt x="0" y="127154"/>
                </a:moveTo>
                <a:lnTo>
                  <a:pt x="0" y="435864"/>
                </a:lnTo>
                <a:lnTo>
                  <a:pt x="9992" y="485359"/>
                </a:lnTo>
                <a:lnTo>
                  <a:pt x="37242" y="525776"/>
                </a:lnTo>
                <a:lnTo>
                  <a:pt x="77660" y="553027"/>
                </a:lnTo>
                <a:lnTo>
                  <a:pt x="127154" y="563019"/>
                </a:lnTo>
                <a:lnTo>
                  <a:pt x="642777" y="563019"/>
                </a:lnTo>
                <a:lnTo>
                  <a:pt x="692271" y="553027"/>
                </a:lnTo>
                <a:lnTo>
                  <a:pt x="732689" y="525776"/>
                </a:lnTo>
                <a:lnTo>
                  <a:pt x="759939" y="485359"/>
                </a:lnTo>
                <a:lnTo>
                  <a:pt x="769932" y="435864"/>
                </a:lnTo>
                <a:lnTo>
                  <a:pt x="769932" y="127154"/>
                </a:lnTo>
                <a:lnTo>
                  <a:pt x="759939" y="77660"/>
                </a:lnTo>
                <a:lnTo>
                  <a:pt x="732689" y="37242"/>
                </a:lnTo>
                <a:lnTo>
                  <a:pt x="692271" y="9992"/>
                </a:lnTo>
                <a:lnTo>
                  <a:pt x="642777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25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1B47A186-DD7A-F54C-E817-3D042D76AC0E}"/>
              </a:ext>
            </a:extLst>
          </p:cNvPr>
          <p:cNvSpPr txBox="1"/>
          <p:nvPr/>
        </p:nvSpPr>
        <p:spPr>
          <a:xfrm>
            <a:off x="2849476" y="4005121"/>
            <a:ext cx="694055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40" dirty="0">
                <a:solidFill>
                  <a:schemeClr val="tx1"/>
                </a:solidFill>
                <a:latin typeface="Trebuchet MS"/>
                <a:cs typeface="Trebuchet MS"/>
              </a:rPr>
              <a:t>Start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46" name="object 10">
            <a:extLst>
              <a:ext uri="{FF2B5EF4-FFF2-40B4-BE49-F238E27FC236}">
                <a16:creationId xmlns:a16="http://schemas.microsoft.com/office/drawing/2014/main" id="{6375AA90-6643-0C42-348E-A601E0146181}"/>
              </a:ext>
            </a:extLst>
          </p:cNvPr>
          <p:cNvGrpSpPr/>
          <p:nvPr/>
        </p:nvGrpSpPr>
        <p:grpSpPr>
          <a:xfrm>
            <a:off x="4229735" y="3940808"/>
            <a:ext cx="342265" cy="588645"/>
            <a:chOff x="5138731" y="4243395"/>
            <a:chExt cx="342265" cy="588645"/>
          </a:xfrm>
        </p:grpSpPr>
        <p:sp>
          <p:nvSpPr>
            <p:cNvPr id="47" name="object 11">
              <a:extLst>
                <a:ext uri="{FF2B5EF4-FFF2-40B4-BE49-F238E27FC236}">
                  <a16:creationId xmlns:a16="http://schemas.microsoft.com/office/drawing/2014/main" id="{A5B0F74C-AFE5-578E-F3EF-19A55C109974}"/>
                </a:ext>
              </a:extLst>
            </p:cNvPr>
            <p:cNvSpPr/>
            <p:nvPr/>
          </p:nvSpPr>
          <p:spPr>
            <a:xfrm>
              <a:off x="5151447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189542" y="0"/>
                  </a:move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12">
              <a:extLst>
                <a:ext uri="{FF2B5EF4-FFF2-40B4-BE49-F238E27FC236}">
                  <a16:creationId xmlns:a16="http://schemas.microsoft.com/office/drawing/2014/main" id="{564DC4D5-4639-FEAA-7630-38F58565438F}"/>
                </a:ext>
              </a:extLst>
            </p:cNvPr>
            <p:cNvSpPr/>
            <p:nvPr/>
          </p:nvSpPr>
          <p:spPr>
            <a:xfrm>
              <a:off x="5151447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0" y="127154"/>
                  </a:move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13">
            <a:extLst>
              <a:ext uri="{FF2B5EF4-FFF2-40B4-BE49-F238E27FC236}">
                <a16:creationId xmlns:a16="http://schemas.microsoft.com/office/drawing/2014/main" id="{47117CCA-81BD-BBB5-D398-E0100E81674C}"/>
              </a:ext>
            </a:extLst>
          </p:cNvPr>
          <p:cNvGrpSpPr/>
          <p:nvPr/>
        </p:nvGrpSpPr>
        <p:grpSpPr>
          <a:xfrm>
            <a:off x="5207639" y="3940808"/>
            <a:ext cx="342265" cy="588645"/>
            <a:chOff x="6116635" y="4243395"/>
            <a:chExt cx="342265" cy="588645"/>
          </a:xfrm>
        </p:grpSpPr>
        <p:sp>
          <p:nvSpPr>
            <p:cNvPr id="50" name="object 14">
              <a:extLst>
                <a:ext uri="{FF2B5EF4-FFF2-40B4-BE49-F238E27FC236}">
                  <a16:creationId xmlns:a16="http://schemas.microsoft.com/office/drawing/2014/main" id="{B172B3B1-C4E2-F6DB-F070-4B70CE7BA28A}"/>
                </a:ext>
              </a:extLst>
            </p:cNvPr>
            <p:cNvSpPr/>
            <p:nvPr/>
          </p:nvSpPr>
          <p:spPr>
            <a:xfrm>
              <a:off x="6129350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189542" y="0"/>
                  </a:move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5">
              <a:extLst>
                <a:ext uri="{FF2B5EF4-FFF2-40B4-BE49-F238E27FC236}">
                  <a16:creationId xmlns:a16="http://schemas.microsoft.com/office/drawing/2014/main" id="{E3151A58-B943-1FA0-C3B3-D7140C2D9801}"/>
                </a:ext>
              </a:extLst>
            </p:cNvPr>
            <p:cNvSpPr/>
            <p:nvPr/>
          </p:nvSpPr>
          <p:spPr>
            <a:xfrm>
              <a:off x="6129350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0" y="127154"/>
                  </a:move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16">
            <a:extLst>
              <a:ext uri="{FF2B5EF4-FFF2-40B4-BE49-F238E27FC236}">
                <a16:creationId xmlns:a16="http://schemas.microsoft.com/office/drawing/2014/main" id="{97E66C99-697B-CCC1-D4EE-C75FAE09E931}"/>
              </a:ext>
            </a:extLst>
          </p:cNvPr>
          <p:cNvSpPr txBox="1"/>
          <p:nvPr/>
        </p:nvSpPr>
        <p:spPr>
          <a:xfrm>
            <a:off x="4280052" y="4077898"/>
            <a:ext cx="1348740" cy="126444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989965" algn="l"/>
              </a:tabLst>
            </a:pPr>
            <a:r>
              <a:rPr sz="2500" spc="155" dirty="0">
                <a:latin typeface="Trebuchet MS"/>
                <a:cs typeface="Trebuchet MS"/>
              </a:rPr>
              <a:t>A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215" dirty="0">
                <a:latin typeface="Trebuchet MS"/>
                <a:cs typeface="Trebuchet MS"/>
              </a:rPr>
              <a:t>B</a:t>
            </a: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 dirty="0">
              <a:latin typeface="Trebuchet MS"/>
              <a:cs typeface="Trebuchet MS"/>
            </a:endParaRPr>
          </a:p>
          <a:p>
            <a:pPr marL="137160">
              <a:lnSpc>
                <a:spcPct val="100000"/>
              </a:lnSpc>
            </a:pPr>
            <a:r>
              <a:rPr sz="2000" spc="-105" dirty="0">
                <a:solidFill>
                  <a:schemeClr val="tx1"/>
                </a:solidFill>
                <a:latin typeface="Trebuchet MS"/>
                <a:cs typeface="Trebuchet MS"/>
              </a:rPr>
              <a:t>Rewards: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F4DA6A1B-3F38-2323-13D5-54AD991D717B}"/>
              </a:ext>
            </a:extLst>
          </p:cNvPr>
          <p:cNvSpPr txBox="1"/>
          <p:nvPr/>
        </p:nvSpPr>
        <p:spPr>
          <a:xfrm>
            <a:off x="2702360" y="5025665"/>
            <a:ext cx="825500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80" dirty="0">
                <a:solidFill>
                  <a:schemeClr val="tx1"/>
                </a:solidFill>
                <a:latin typeface="Trebuchet MS"/>
                <a:cs typeface="Trebuchet MS"/>
              </a:rPr>
              <a:t>State: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A0A5617E-F2F4-3DD8-74F1-F1CBF2C03D51}"/>
              </a:ext>
            </a:extLst>
          </p:cNvPr>
          <p:cNvSpPr txBox="1"/>
          <p:nvPr/>
        </p:nvSpPr>
        <p:spPr>
          <a:xfrm>
            <a:off x="3347864" y="4958018"/>
            <a:ext cx="679450" cy="461024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95"/>
              </a:spcBef>
            </a:pPr>
            <a:r>
              <a:rPr sz="2000" spc="-25" dirty="0">
                <a:solidFill>
                  <a:schemeClr val="tx1"/>
                </a:solidFill>
                <a:latin typeface="Trebuchet MS"/>
                <a:cs typeface="Trebuchet MS"/>
              </a:rPr>
              <a:t>5,0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5" name="object 19">
            <a:extLst>
              <a:ext uri="{FF2B5EF4-FFF2-40B4-BE49-F238E27FC236}">
                <a16:creationId xmlns:a16="http://schemas.microsoft.com/office/drawing/2014/main" id="{06689069-525C-A709-3F32-12BCD30C9A0F}"/>
              </a:ext>
            </a:extLst>
          </p:cNvPr>
          <p:cNvSpPr txBox="1"/>
          <p:nvPr/>
        </p:nvSpPr>
        <p:spPr>
          <a:xfrm>
            <a:off x="5378556" y="4881323"/>
            <a:ext cx="428625" cy="461024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95"/>
              </a:spcBef>
            </a:pPr>
            <a:r>
              <a:rPr sz="2000" spc="-45" dirty="0">
                <a:solidFill>
                  <a:schemeClr val="tx1"/>
                </a:solidFill>
                <a:latin typeface="Trebuchet MS"/>
                <a:cs typeface="Trebuchet MS"/>
              </a:rPr>
              <a:t>0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6439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95" dirty="0"/>
              <a:t>Mystery</a:t>
            </a:r>
            <a:r>
              <a:rPr lang="en-GB" spc="145" dirty="0"/>
              <a:t> </a:t>
            </a:r>
            <a:r>
              <a:rPr lang="en-GB" spc="-265" dirty="0"/>
              <a:t>game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pSp>
        <p:nvGrpSpPr>
          <p:cNvPr id="39" name="object 3">
            <a:extLst>
              <a:ext uri="{FF2B5EF4-FFF2-40B4-BE49-F238E27FC236}">
                <a16:creationId xmlns:a16="http://schemas.microsoft.com/office/drawing/2014/main" id="{759EB23B-5EF3-CB40-4B82-A990B217A860}"/>
              </a:ext>
            </a:extLst>
          </p:cNvPr>
          <p:cNvGrpSpPr/>
          <p:nvPr/>
        </p:nvGrpSpPr>
        <p:grpSpPr>
          <a:xfrm>
            <a:off x="428146" y="1326214"/>
            <a:ext cx="8320318" cy="2199005"/>
            <a:chOff x="428146" y="1326214"/>
            <a:chExt cx="9310370" cy="2199005"/>
          </a:xfrm>
        </p:grpSpPr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F22917B6-C02C-B4AF-FD8E-6085CE7766D3}"/>
                </a:ext>
              </a:extLst>
            </p:cNvPr>
            <p:cNvSpPr/>
            <p:nvPr/>
          </p:nvSpPr>
          <p:spPr>
            <a:xfrm>
              <a:off x="440862" y="1647280"/>
              <a:ext cx="9284970" cy="1864995"/>
            </a:xfrm>
            <a:custGeom>
              <a:avLst/>
              <a:gdLst/>
              <a:ahLst/>
              <a:cxnLst/>
              <a:rect l="l" t="t" r="r" b="b"/>
              <a:pathLst>
                <a:path w="9284970" h="1864995">
                  <a:moveTo>
                    <a:pt x="0" y="0"/>
                  </a:moveTo>
                  <a:lnTo>
                    <a:pt x="0" y="1864665"/>
                  </a:lnTo>
                  <a:lnTo>
                    <a:pt x="9284633" y="186466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504416B5-8FB3-DE1A-DE40-A3655C87BFC4}"/>
                </a:ext>
              </a:extLst>
            </p:cNvPr>
            <p:cNvSpPr/>
            <p:nvPr/>
          </p:nvSpPr>
          <p:spPr>
            <a:xfrm>
              <a:off x="568017" y="1326214"/>
              <a:ext cx="4658995" cy="642620"/>
            </a:xfrm>
            <a:custGeom>
              <a:avLst/>
              <a:gdLst/>
              <a:ahLst/>
              <a:cxnLst/>
              <a:rect l="l" t="t" r="r" b="b"/>
              <a:pathLst>
                <a:path w="4658995" h="642619">
                  <a:moveTo>
                    <a:pt x="4658598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658598" y="642132"/>
                  </a:lnTo>
                  <a:lnTo>
                    <a:pt x="4658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6">
              <a:extLst>
                <a:ext uri="{FF2B5EF4-FFF2-40B4-BE49-F238E27FC236}">
                  <a16:creationId xmlns:a16="http://schemas.microsoft.com/office/drawing/2014/main" id="{3063064E-E5E2-83CB-D8E2-C65B0FBC1B5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43" name="object 7">
            <a:extLst>
              <a:ext uri="{FF2B5EF4-FFF2-40B4-BE49-F238E27FC236}">
                <a16:creationId xmlns:a16="http://schemas.microsoft.com/office/drawing/2014/main" id="{EAA87EDD-0B58-3423-5882-8AF3F0E2B0D5}"/>
              </a:ext>
            </a:extLst>
          </p:cNvPr>
          <p:cNvSpPr txBox="1"/>
          <p:nvPr/>
        </p:nvSpPr>
        <p:spPr>
          <a:xfrm>
            <a:off x="631610" y="1417367"/>
            <a:ext cx="7336790" cy="200824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40"/>
              </a:spcBef>
              <a:tabLst>
                <a:tab pos="2206625" algn="l"/>
              </a:tabLst>
            </a:pPr>
            <a:r>
              <a:rPr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Example:</a:t>
            </a:r>
            <a:r>
              <a:rPr lang="en-US"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mystery</a:t>
            </a:r>
            <a:r>
              <a:rPr sz="2000" b="1" spc="-130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2000" b="1" spc="-10" dirty="0">
                <a:solidFill>
                  <a:srgbClr val="FFA500"/>
                </a:solidFill>
                <a:latin typeface="Trebuchet MS"/>
                <a:cs typeface="Trebuchet MS"/>
              </a:rPr>
              <a:t>buttons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700">
              <a:lnSpc>
                <a:spcPts val="2875"/>
              </a:lnSpc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0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round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000" i="0" spc="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6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20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sz="20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2,</a:t>
            </a:r>
            <a:r>
              <a:rPr sz="20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0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0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1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8515" indent="-323215">
              <a:lnSpc>
                <a:spcPts val="2875"/>
              </a:lnSpc>
              <a:buFont typeface="Meiryo"/>
              <a:buChar char="•"/>
              <a:tabLst>
                <a:tab pos="819150" algn="l"/>
              </a:tabLst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20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sz="20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204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i="0" spc="-6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000" i="0" spc="-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sz="2000" i="0" spc="-25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18515" indent="-323215">
              <a:lnSpc>
                <a:spcPct val="100000"/>
              </a:lnSpc>
              <a:spcBef>
                <a:spcPts val="1060"/>
              </a:spcBef>
              <a:buFont typeface="Meiryo"/>
              <a:buChar char="•"/>
              <a:tabLst>
                <a:tab pos="819150" algn="l"/>
              </a:tabLst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sz="2000" i="0" spc="-9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sz="20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rewards</a:t>
            </a:r>
            <a:r>
              <a:rPr sz="2500" spc="-110" dirty="0">
                <a:latin typeface="Trebuchet MS"/>
                <a:cs typeface="Trebuchet MS"/>
              </a:rPr>
              <a:t>.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771D98D9-7235-9A62-B8B7-689B5A697047}"/>
              </a:ext>
            </a:extLst>
          </p:cNvPr>
          <p:cNvSpPr/>
          <p:nvPr/>
        </p:nvSpPr>
        <p:spPr>
          <a:xfrm>
            <a:off x="2811313" y="3953524"/>
            <a:ext cx="770255" cy="563245"/>
          </a:xfrm>
          <a:custGeom>
            <a:avLst/>
            <a:gdLst/>
            <a:ahLst/>
            <a:cxnLst/>
            <a:rect l="l" t="t" r="r" b="b"/>
            <a:pathLst>
              <a:path w="770254" h="563245">
                <a:moveTo>
                  <a:pt x="0" y="127154"/>
                </a:moveTo>
                <a:lnTo>
                  <a:pt x="0" y="435864"/>
                </a:lnTo>
                <a:lnTo>
                  <a:pt x="9992" y="485359"/>
                </a:lnTo>
                <a:lnTo>
                  <a:pt x="37242" y="525776"/>
                </a:lnTo>
                <a:lnTo>
                  <a:pt x="77660" y="553027"/>
                </a:lnTo>
                <a:lnTo>
                  <a:pt x="127154" y="563019"/>
                </a:lnTo>
                <a:lnTo>
                  <a:pt x="642777" y="563019"/>
                </a:lnTo>
                <a:lnTo>
                  <a:pt x="692271" y="553027"/>
                </a:lnTo>
                <a:lnTo>
                  <a:pt x="732689" y="525776"/>
                </a:lnTo>
                <a:lnTo>
                  <a:pt x="759939" y="485359"/>
                </a:lnTo>
                <a:lnTo>
                  <a:pt x="769932" y="435864"/>
                </a:lnTo>
                <a:lnTo>
                  <a:pt x="769932" y="127154"/>
                </a:lnTo>
                <a:lnTo>
                  <a:pt x="759939" y="77660"/>
                </a:lnTo>
                <a:lnTo>
                  <a:pt x="732689" y="37242"/>
                </a:lnTo>
                <a:lnTo>
                  <a:pt x="692271" y="9992"/>
                </a:lnTo>
                <a:lnTo>
                  <a:pt x="642777" y="0"/>
                </a:lnTo>
                <a:lnTo>
                  <a:pt x="127154" y="0"/>
                </a:lnTo>
                <a:lnTo>
                  <a:pt x="77660" y="9992"/>
                </a:lnTo>
                <a:lnTo>
                  <a:pt x="37242" y="37242"/>
                </a:lnTo>
                <a:lnTo>
                  <a:pt x="9992" y="77660"/>
                </a:lnTo>
                <a:lnTo>
                  <a:pt x="0" y="127154"/>
                </a:lnTo>
                <a:close/>
              </a:path>
            </a:pathLst>
          </a:custGeom>
          <a:ln w="25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1B47A186-DD7A-F54C-E817-3D042D76AC0E}"/>
              </a:ext>
            </a:extLst>
          </p:cNvPr>
          <p:cNvSpPr txBox="1"/>
          <p:nvPr/>
        </p:nvSpPr>
        <p:spPr>
          <a:xfrm>
            <a:off x="2849476" y="4005121"/>
            <a:ext cx="694055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40" dirty="0">
                <a:solidFill>
                  <a:schemeClr val="tx1"/>
                </a:solidFill>
                <a:latin typeface="Trebuchet MS"/>
                <a:cs typeface="Trebuchet MS"/>
              </a:rPr>
              <a:t>Start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grpSp>
        <p:nvGrpSpPr>
          <p:cNvPr id="46" name="object 10">
            <a:extLst>
              <a:ext uri="{FF2B5EF4-FFF2-40B4-BE49-F238E27FC236}">
                <a16:creationId xmlns:a16="http://schemas.microsoft.com/office/drawing/2014/main" id="{6375AA90-6643-0C42-348E-A601E0146181}"/>
              </a:ext>
            </a:extLst>
          </p:cNvPr>
          <p:cNvGrpSpPr/>
          <p:nvPr/>
        </p:nvGrpSpPr>
        <p:grpSpPr>
          <a:xfrm>
            <a:off x="4229735" y="3940808"/>
            <a:ext cx="342265" cy="588645"/>
            <a:chOff x="5138731" y="4243395"/>
            <a:chExt cx="342265" cy="588645"/>
          </a:xfrm>
        </p:grpSpPr>
        <p:sp>
          <p:nvSpPr>
            <p:cNvPr id="47" name="object 11">
              <a:extLst>
                <a:ext uri="{FF2B5EF4-FFF2-40B4-BE49-F238E27FC236}">
                  <a16:creationId xmlns:a16="http://schemas.microsoft.com/office/drawing/2014/main" id="{A5B0F74C-AFE5-578E-F3EF-19A55C109974}"/>
                </a:ext>
              </a:extLst>
            </p:cNvPr>
            <p:cNvSpPr/>
            <p:nvPr/>
          </p:nvSpPr>
          <p:spPr>
            <a:xfrm>
              <a:off x="5151447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189542" y="0"/>
                  </a:move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12">
              <a:extLst>
                <a:ext uri="{FF2B5EF4-FFF2-40B4-BE49-F238E27FC236}">
                  <a16:creationId xmlns:a16="http://schemas.microsoft.com/office/drawing/2014/main" id="{564DC4D5-4639-FEAA-7630-38F58565438F}"/>
                </a:ext>
              </a:extLst>
            </p:cNvPr>
            <p:cNvSpPr/>
            <p:nvPr/>
          </p:nvSpPr>
          <p:spPr>
            <a:xfrm>
              <a:off x="5151447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0" y="127154"/>
                  </a:move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13">
            <a:extLst>
              <a:ext uri="{FF2B5EF4-FFF2-40B4-BE49-F238E27FC236}">
                <a16:creationId xmlns:a16="http://schemas.microsoft.com/office/drawing/2014/main" id="{47117CCA-81BD-BBB5-D398-E0100E81674C}"/>
              </a:ext>
            </a:extLst>
          </p:cNvPr>
          <p:cNvGrpSpPr/>
          <p:nvPr/>
        </p:nvGrpSpPr>
        <p:grpSpPr>
          <a:xfrm>
            <a:off x="5207639" y="3940808"/>
            <a:ext cx="342265" cy="588645"/>
            <a:chOff x="6116635" y="4243395"/>
            <a:chExt cx="342265" cy="588645"/>
          </a:xfrm>
        </p:grpSpPr>
        <p:sp>
          <p:nvSpPr>
            <p:cNvPr id="50" name="object 14">
              <a:extLst>
                <a:ext uri="{FF2B5EF4-FFF2-40B4-BE49-F238E27FC236}">
                  <a16:creationId xmlns:a16="http://schemas.microsoft.com/office/drawing/2014/main" id="{B172B3B1-C4E2-F6DB-F070-4B70CE7BA28A}"/>
                </a:ext>
              </a:extLst>
            </p:cNvPr>
            <p:cNvSpPr/>
            <p:nvPr/>
          </p:nvSpPr>
          <p:spPr>
            <a:xfrm>
              <a:off x="6129350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189542" y="0"/>
                  </a:move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5">
              <a:extLst>
                <a:ext uri="{FF2B5EF4-FFF2-40B4-BE49-F238E27FC236}">
                  <a16:creationId xmlns:a16="http://schemas.microsoft.com/office/drawing/2014/main" id="{E3151A58-B943-1FA0-C3B3-D7140C2D9801}"/>
                </a:ext>
              </a:extLst>
            </p:cNvPr>
            <p:cNvSpPr/>
            <p:nvPr/>
          </p:nvSpPr>
          <p:spPr>
            <a:xfrm>
              <a:off x="6129350" y="4256111"/>
              <a:ext cx="316865" cy="563245"/>
            </a:xfrm>
            <a:custGeom>
              <a:avLst/>
              <a:gdLst/>
              <a:ahLst/>
              <a:cxnLst/>
              <a:rect l="l" t="t" r="r" b="b"/>
              <a:pathLst>
                <a:path w="316864" h="563245">
                  <a:moveTo>
                    <a:pt x="0" y="127154"/>
                  </a:moveTo>
                  <a:lnTo>
                    <a:pt x="0" y="435864"/>
                  </a:lnTo>
                  <a:lnTo>
                    <a:pt x="9992" y="485359"/>
                  </a:lnTo>
                  <a:lnTo>
                    <a:pt x="37242" y="525776"/>
                  </a:lnTo>
                  <a:lnTo>
                    <a:pt x="77660" y="553027"/>
                  </a:lnTo>
                  <a:lnTo>
                    <a:pt x="127154" y="563019"/>
                  </a:lnTo>
                  <a:lnTo>
                    <a:pt x="189542" y="563019"/>
                  </a:lnTo>
                  <a:lnTo>
                    <a:pt x="239036" y="553027"/>
                  </a:lnTo>
                  <a:lnTo>
                    <a:pt x="279454" y="525776"/>
                  </a:lnTo>
                  <a:lnTo>
                    <a:pt x="306704" y="485359"/>
                  </a:lnTo>
                  <a:lnTo>
                    <a:pt x="316697" y="435864"/>
                  </a:lnTo>
                  <a:lnTo>
                    <a:pt x="316697" y="127154"/>
                  </a:lnTo>
                  <a:lnTo>
                    <a:pt x="306704" y="77660"/>
                  </a:lnTo>
                  <a:lnTo>
                    <a:pt x="279454" y="37242"/>
                  </a:lnTo>
                  <a:lnTo>
                    <a:pt x="239036" y="9992"/>
                  </a:lnTo>
                  <a:lnTo>
                    <a:pt x="189542" y="0"/>
                  </a:lnTo>
                  <a:lnTo>
                    <a:pt x="127154" y="0"/>
                  </a:lnTo>
                  <a:lnTo>
                    <a:pt x="77660" y="9992"/>
                  </a:lnTo>
                  <a:lnTo>
                    <a:pt x="37242" y="37242"/>
                  </a:lnTo>
                  <a:lnTo>
                    <a:pt x="9992" y="77660"/>
                  </a:lnTo>
                  <a:lnTo>
                    <a:pt x="0" y="127154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16">
            <a:extLst>
              <a:ext uri="{FF2B5EF4-FFF2-40B4-BE49-F238E27FC236}">
                <a16:creationId xmlns:a16="http://schemas.microsoft.com/office/drawing/2014/main" id="{97E66C99-697B-CCC1-D4EE-C75FAE09E931}"/>
              </a:ext>
            </a:extLst>
          </p:cNvPr>
          <p:cNvSpPr txBox="1"/>
          <p:nvPr/>
        </p:nvSpPr>
        <p:spPr>
          <a:xfrm>
            <a:off x="4280052" y="4077898"/>
            <a:ext cx="1348740" cy="126444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989965" algn="l"/>
              </a:tabLst>
            </a:pPr>
            <a:r>
              <a:rPr sz="2500" spc="155" dirty="0">
                <a:latin typeface="Trebuchet MS"/>
                <a:cs typeface="Trebuchet MS"/>
              </a:rPr>
              <a:t>A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215" dirty="0">
                <a:latin typeface="Trebuchet MS"/>
                <a:cs typeface="Trebuchet MS"/>
              </a:rPr>
              <a:t>B</a:t>
            </a: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 dirty="0">
              <a:latin typeface="Trebuchet MS"/>
              <a:cs typeface="Trebuchet MS"/>
            </a:endParaRPr>
          </a:p>
          <a:p>
            <a:pPr marL="137160">
              <a:lnSpc>
                <a:spcPct val="100000"/>
              </a:lnSpc>
            </a:pPr>
            <a:r>
              <a:rPr sz="2000" spc="-105" dirty="0">
                <a:solidFill>
                  <a:schemeClr val="tx1"/>
                </a:solidFill>
                <a:latin typeface="Trebuchet MS"/>
                <a:cs typeface="Trebuchet MS"/>
              </a:rPr>
              <a:t>Rewards: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3" name="object 17">
            <a:extLst>
              <a:ext uri="{FF2B5EF4-FFF2-40B4-BE49-F238E27FC236}">
                <a16:creationId xmlns:a16="http://schemas.microsoft.com/office/drawing/2014/main" id="{F4DA6A1B-3F38-2323-13D5-54AD991D717B}"/>
              </a:ext>
            </a:extLst>
          </p:cNvPr>
          <p:cNvSpPr txBox="1"/>
          <p:nvPr/>
        </p:nvSpPr>
        <p:spPr>
          <a:xfrm>
            <a:off x="2702360" y="5025665"/>
            <a:ext cx="825500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80" dirty="0">
                <a:solidFill>
                  <a:schemeClr val="tx1"/>
                </a:solidFill>
                <a:latin typeface="Trebuchet MS"/>
                <a:cs typeface="Trebuchet MS"/>
              </a:rPr>
              <a:t>State: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A0A5617E-F2F4-3DD8-74F1-F1CBF2C03D51}"/>
              </a:ext>
            </a:extLst>
          </p:cNvPr>
          <p:cNvSpPr txBox="1"/>
          <p:nvPr/>
        </p:nvSpPr>
        <p:spPr>
          <a:xfrm>
            <a:off x="3347864" y="4958018"/>
            <a:ext cx="679450" cy="461024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95"/>
              </a:spcBef>
            </a:pPr>
            <a:r>
              <a:rPr lang="en-US" sz="2000" spc="-25" dirty="0">
                <a:solidFill>
                  <a:schemeClr val="tx1"/>
                </a:solidFill>
                <a:latin typeface="Trebuchet MS"/>
                <a:cs typeface="Trebuchet MS"/>
              </a:rPr>
              <a:t>?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5" name="object 19">
            <a:extLst>
              <a:ext uri="{FF2B5EF4-FFF2-40B4-BE49-F238E27FC236}">
                <a16:creationId xmlns:a16="http://schemas.microsoft.com/office/drawing/2014/main" id="{06689069-525C-A709-3F32-12BCD30C9A0F}"/>
              </a:ext>
            </a:extLst>
          </p:cNvPr>
          <p:cNvSpPr txBox="1"/>
          <p:nvPr/>
        </p:nvSpPr>
        <p:spPr>
          <a:xfrm>
            <a:off x="5378556" y="4881323"/>
            <a:ext cx="428625" cy="461024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195"/>
              </a:spcBef>
            </a:pPr>
            <a:r>
              <a:rPr lang="en-US" sz="2000" spc="-45" dirty="0">
                <a:solidFill>
                  <a:schemeClr val="tx1"/>
                </a:solidFill>
                <a:latin typeface="Trebuchet MS"/>
                <a:cs typeface="Trebuchet MS"/>
              </a:rPr>
              <a:t>?</a:t>
            </a:r>
            <a:endParaRPr sz="20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077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1943100"/>
            <a:ext cx="2286000" cy="2286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885950"/>
            <a:ext cx="2057400" cy="2286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0450" y="3144670"/>
            <a:ext cx="2114550" cy="2626061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A55E2-EE93-C845-B3E5-4107903D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3528" y="6245226"/>
            <a:ext cx="8640960" cy="476251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</a:rPr>
              <a:t>Slides borrowed or adapted from Dan Klein and Pieter </a:t>
            </a:r>
            <a:r>
              <a:rPr lang="en-US" dirty="0" err="1">
                <a:solidFill>
                  <a:schemeClr val="tx1"/>
                </a:solidFill>
              </a:rPr>
              <a:t>Abbeel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ai.berkeley.edu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560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8534400" cy="3546873"/>
          </a:xfrm>
        </p:spPr>
        <p:txBody>
          <a:bodyPr/>
          <a:lstStyle/>
          <a:p>
            <a:r>
              <a:rPr lang="en-US" sz="21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229100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C00000"/>
                </a:solidFill>
                <a:latin typeface="Calibri"/>
                <a:ea typeface="+mn-ea"/>
                <a:cs typeface="Calibri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4922535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70C0"/>
                </a:solidFill>
                <a:latin typeface="Calibri"/>
                <a:ea typeface="+mn-ea"/>
                <a:cs typeface="Calibri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1750" y="3608085"/>
            <a:ext cx="3657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43750" y="1885950"/>
            <a:ext cx="1657350" cy="13144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No discount</a:t>
            </a:r>
          </a:p>
          <a:p>
            <a:pPr algn="ctr" defTabSz="685800" eaLnBrk="1" hangingPunct="1"/>
            <a:endParaRPr lang="en-US" sz="3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 eaLnBrk="1" hangingPunct="1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100 time steps</a:t>
            </a:r>
            <a:endParaRPr lang="en-US" sz="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 eaLnBrk="1" hangingPunct="1"/>
            <a:endParaRPr lang="en-US" sz="3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 eaLnBrk="1" hangingPunct="1"/>
            <a:r>
              <a:rPr lang="en-US" sz="1500" dirty="0">
                <a:solidFill>
                  <a:srgbClr val="000000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4600" y="4236735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150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14600" y="4922535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 eaLnBrk="1" hangingPunct="1"/>
            <a:r>
              <a:rPr lang="en-US" sz="21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100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057650" y="3335305"/>
            <a:ext cx="5029200" cy="2045725"/>
            <a:chOff x="1600200" y="1815326"/>
            <a:chExt cx="8756724" cy="3561970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r>
                <a:rPr lang="en-US" sz="2100" i="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r>
                <a:rPr lang="en-US" sz="2100" i="0" dirty="0">
                  <a:solidFill>
                    <a:srgbClr val="000000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$1</a:t>
              </a:r>
            </a:p>
            <a:p>
              <a:pPr defTabSz="685800" eaLnBrk="1" hangingPunct="1"/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5"/>
              <a:ext cx="1007633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$1</a:t>
              </a:r>
            </a:p>
            <a:p>
              <a:pPr defTabSz="685800" eaLnBrk="1" hangingPunct="1"/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599" cy="64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0.25 	</a:t>
              </a: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$0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4"/>
              <a:ext cx="2133599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0.75 </a:t>
              </a:r>
            </a:p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$2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6"/>
              <a:ext cx="2133599" cy="643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0.75 	</a:t>
              </a: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$2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599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eaLnBrk="1" hangingPunct="1"/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0.25 </a:t>
              </a:r>
            </a:p>
            <a:p>
              <a:pPr defTabSz="685800" eaLnBrk="1" hangingPunct="1"/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$0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571500" y="3429000"/>
            <a:ext cx="3143250" cy="21717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444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1943100"/>
            <a:ext cx="2286000" cy="2286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885950"/>
            <a:ext cx="2057400" cy="2286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115050" y="435103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510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515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525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050" y="475108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510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1515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525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107141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2457450" y="3500304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r>
              <a:rPr lang="en-US" sz="2100" i="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6172200" y="3500304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4443412" y="1771517"/>
            <a:ext cx="75325" cy="3532900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2714625" y="3500304"/>
            <a:ext cx="257175" cy="257175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4625263" y="2210543"/>
            <a:ext cx="75325" cy="3532900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6172200" y="3757479"/>
            <a:ext cx="257175" cy="257175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2714625" y="3757479"/>
            <a:ext cx="3971925" cy="257175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2457450" y="3757479"/>
            <a:ext cx="257175" cy="257175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5850" y="4014653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i="0" dirty="0">
                <a:solidFill>
                  <a:srgbClr val="008000"/>
                </a:solidFill>
                <a:latin typeface="Calibri" pitchFamily="34" charset="0"/>
                <a:ea typeface="+mn-ea"/>
              </a:rPr>
              <a:t>$1</a:t>
            </a:r>
          </a:p>
          <a:p>
            <a:pPr defTabSz="685800" eaLnBrk="1" hangingPunct="1"/>
            <a:endParaRPr lang="en-US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1.0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599" y="3957503"/>
            <a:ext cx="58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i="0" dirty="0">
                <a:solidFill>
                  <a:srgbClr val="008000"/>
                </a:solidFill>
                <a:latin typeface="Calibri" pitchFamily="34" charset="0"/>
                <a:ea typeface="+mn-ea"/>
              </a:rPr>
              <a:t>$1</a:t>
            </a:r>
          </a:p>
          <a:p>
            <a:pPr defTabSz="685800" eaLnBrk="1" hangingPunct="1"/>
            <a:endParaRPr lang="en-US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1.0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0500" y="252540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?? 	</a:t>
            </a:r>
            <a:r>
              <a:rPr lang="en-US" i="0" dirty="0">
                <a:solidFill>
                  <a:srgbClr val="008000"/>
                </a:solidFill>
                <a:latin typeface="Calibri" pitchFamily="34" charset="0"/>
                <a:ea typeface="+mn-ea"/>
              </a:rPr>
              <a:t>$0</a:t>
            </a:r>
            <a:endParaRPr lang="en-US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0450" y="316280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?? </a:t>
            </a:r>
          </a:p>
          <a:p>
            <a:pPr defTabSz="685800" eaLnBrk="1" hangingPunct="1"/>
            <a:r>
              <a:rPr lang="en-US" i="0" dirty="0">
                <a:solidFill>
                  <a:srgbClr val="008000"/>
                </a:solidFill>
                <a:latin typeface="Calibri" pitchFamily="34" charset="0"/>
                <a:ea typeface="+mn-ea"/>
              </a:rPr>
              <a:t>$2</a:t>
            </a:r>
            <a:endParaRPr lang="en-US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14800" y="430040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?? 	</a:t>
            </a:r>
            <a:r>
              <a:rPr lang="en-US" i="0" dirty="0">
                <a:solidFill>
                  <a:srgbClr val="008000"/>
                </a:solidFill>
                <a:latin typeface="Calibri" pitchFamily="34" charset="0"/>
                <a:ea typeface="+mn-ea"/>
              </a:rPr>
              <a:t>$2</a:t>
            </a:r>
            <a:endParaRPr lang="en-US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43500" y="3557454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?? </a:t>
            </a:r>
          </a:p>
          <a:p>
            <a:pPr defTabSz="685800" eaLnBrk="1" hangingPunct="1"/>
            <a:r>
              <a:rPr lang="en-US" i="0" dirty="0">
                <a:solidFill>
                  <a:srgbClr val="008000"/>
                </a:solidFill>
                <a:latin typeface="Calibri" pitchFamily="34" charset="0"/>
                <a:ea typeface="+mn-ea"/>
              </a:rPr>
              <a:t>$0</a:t>
            </a:r>
            <a:endParaRPr lang="en-US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73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50" y="1943100"/>
            <a:ext cx="2286000" cy="2286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885950"/>
            <a:ext cx="2057400" cy="2286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115050" y="435103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510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1515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525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5050" y="475108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510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1515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1525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11190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82377"/>
            <a:ext cx="8534400" cy="3546873"/>
          </a:xfrm>
        </p:spPr>
        <p:txBody>
          <a:bodyPr/>
          <a:lstStyle/>
          <a:p>
            <a:r>
              <a:rPr lang="en-US" sz="2100" dirty="0"/>
              <a:t>That wasn’t planning, it was learning!</a:t>
            </a:r>
          </a:p>
          <a:p>
            <a:pPr lvl="1"/>
            <a:r>
              <a:rPr lang="en-US" sz="1800" dirty="0"/>
              <a:t>Specifically, reinforcement learning</a:t>
            </a:r>
          </a:p>
          <a:p>
            <a:pPr lvl="1"/>
            <a:r>
              <a:rPr lang="en-US" sz="1800" dirty="0"/>
              <a:t>There was an MDP, but you couldn’t solve it with just computation</a:t>
            </a:r>
          </a:p>
          <a:p>
            <a:pPr lvl="1"/>
            <a:r>
              <a:rPr lang="en-US" sz="1800" dirty="0"/>
              <a:t>You needed to actually act to figure it out</a:t>
            </a:r>
          </a:p>
          <a:p>
            <a:pPr lvl="1"/>
            <a:endParaRPr lang="en-US" sz="1800" dirty="0"/>
          </a:p>
          <a:p>
            <a:r>
              <a:rPr lang="en-US" sz="2100" dirty="0"/>
              <a:t>Important ideas in reinforcement learning that came up</a:t>
            </a:r>
          </a:p>
          <a:p>
            <a:pPr lvl="1"/>
            <a:r>
              <a:rPr lang="en-US" sz="1800" dirty="0"/>
              <a:t>Exploration: you have to try unknown actions to get information</a:t>
            </a:r>
          </a:p>
          <a:p>
            <a:pPr lvl="1"/>
            <a:r>
              <a:rPr lang="en-US" sz="1800" dirty="0"/>
              <a:t>Exploitation: eventually, you have to use what you know</a:t>
            </a:r>
          </a:p>
          <a:p>
            <a:pPr lvl="1"/>
            <a:r>
              <a:rPr lang="en-US" sz="1800" dirty="0"/>
              <a:t>Regret: even if you learn intelligently, you make mistakes</a:t>
            </a:r>
          </a:p>
          <a:p>
            <a:pPr lvl="1"/>
            <a:r>
              <a:rPr lang="en-US" sz="1800" dirty="0"/>
              <a:t>Sampling: because of chance, you have to try things repeatedly</a:t>
            </a:r>
          </a:p>
          <a:p>
            <a:pPr lvl="1"/>
            <a:r>
              <a:rPr lang="en-US" sz="1800" dirty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900" y="1885950"/>
            <a:ext cx="1771650" cy="1771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189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</a:t>
            </a:r>
            <a:r>
              <a:rPr lang="sv-SE" altLang="en-US" dirty="0" err="1">
                <a:latin typeface="Arial" panose="020B0604020202020204" pitchFamily="34" charset="0"/>
              </a:rPr>
              <a:t>Artificial</a:t>
            </a:r>
            <a:r>
              <a:rPr lang="sv-SE" altLang="en-US" dirty="0">
                <a:latin typeface="Arial" panose="020B0604020202020204" pitchFamily="34" charset="0"/>
              </a:rPr>
              <a:t> </a:t>
            </a:r>
            <a:r>
              <a:rPr lang="sv-SE" altLang="en-US" dirty="0" err="1">
                <a:latin typeface="Arial" panose="020B0604020202020204" pitchFamily="34" charset="0"/>
              </a:rPr>
              <a:t>Intelligence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A58514-0872-78C0-F442-5B0F44366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19200"/>
            <a:ext cx="8229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SE" sz="2400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rebuchet MS"/>
                <a:ea typeface="+mn-ea"/>
                <a:cs typeface="Arial"/>
              </a:rPr>
              <a:t>Supervised learning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S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</a:rPr>
              <a:t>Classification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altLang="en-SE" i="0" kern="0" dirty="0">
                <a:solidFill>
                  <a:srgbClr val="000000"/>
                </a:solidFill>
                <a:latin typeface="Trebuchet MS"/>
                <a:cs typeface="Arial"/>
              </a:rPr>
              <a:t>R</a:t>
            </a:r>
            <a:r>
              <a:rPr kumimoji="0" lang="en-US" altLang="en-S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</a:rPr>
              <a:t>egression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SE" sz="2400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rebuchet MS"/>
                <a:ea typeface="+mn-ea"/>
                <a:cs typeface="Arial"/>
              </a:rPr>
              <a:t>Unsupervised learning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lang="en-US" altLang="en-SE" i="0" kern="0" dirty="0">
                <a:solidFill>
                  <a:srgbClr val="000000"/>
                </a:solidFill>
                <a:latin typeface="Trebuchet MS"/>
                <a:cs typeface="Arial"/>
              </a:rPr>
              <a:t>C</a:t>
            </a:r>
            <a:r>
              <a:rPr kumimoji="0" lang="en-US" altLang="en-S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</a:rPr>
              <a:t>lustering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S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</a:rPr>
              <a:t>Dimensionality reduction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SE" sz="2400" b="0" i="0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Trebuchet MS"/>
                <a:ea typeface="+mn-ea"/>
                <a:cs typeface="Arial"/>
              </a:rPr>
              <a:t>Reinforcement learning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S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</a:rPr>
              <a:t>more general than supervised/unsupervised learning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en-US" altLang="en-SE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cs typeface="Arial"/>
              </a:rPr>
              <a:t>learn from interaction w/ environment to achieve a goal</a:t>
            </a:r>
            <a:endParaRPr kumimoji="0" lang="en-US" altLang="en-S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msy10" panose="020B0500000000000000" pitchFamily="34" charset="0"/>
              <a:cs typeface="Arial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0" lang="en-US" altLang="en-S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7B9147-4CDD-C7E9-967B-B9B91CC92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4869160"/>
            <a:ext cx="1295400" cy="381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SE" dirty="0">
                <a:latin typeface="Trebuchet MS" panose="020B0703020202090204" pitchFamily="34" charset="0"/>
              </a:rPr>
              <a:t>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BB1BAA-A63D-3CE7-2F2A-F8F2F0FBA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5631160"/>
            <a:ext cx="685800" cy="381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SE">
                <a:latin typeface="Trebuchet MS" panose="020B0703020202090204" pitchFamily="34" charset="0"/>
              </a:rPr>
              <a:t>agent</a:t>
            </a:r>
          </a:p>
        </p:txBody>
      </p:sp>
      <p:cxnSp>
        <p:nvCxnSpPr>
          <p:cNvPr id="7" name="AutoShape 6">
            <a:extLst>
              <a:ext uri="{FF2B5EF4-FFF2-40B4-BE49-F238E27FC236}">
                <a16:creationId xmlns:a16="http://schemas.microsoft.com/office/drawing/2014/main" id="{4521887D-24E0-760A-A3E9-EED45D23A2D5}"/>
              </a:ext>
            </a:extLst>
          </p:cNvPr>
          <p:cNvCxnSpPr>
            <a:cxnSpLocks noChangeShapeType="1"/>
            <a:stCxn id="6" idx="3"/>
            <a:endCxn id="5" idx="3"/>
          </p:cNvCxnSpPr>
          <p:nvPr/>
        </p:nvCxnSpPr>
        <p:spPr bwMode="auto">
          <a:xfrm flipV="1">
            <a:off x="4914900" y="5059660"/>
            <a:ext cx="304800" cy="762000"/>
          </a:xfrm>
          <a:prstGeom prst="curvedConnector3">
            <a:avLst>
              <a:gd name="adj1" fmla="val 20520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7">
            <a:extLst>
              <a:ext uri="{FF2B5EF4-FFF2-40B4-BE49-F238E27FC236}">
                <a16:creationId xmlns:a16="http://schemas.microsoft.com/office/drawing/2014/main" id="{1B29975D-1514-72EF-97AF-AFDD1729459A}"/>
              </a:ext>
            </a:extLst>
          </p:cNvPr>
          <p:cNvCxnSpPr>
            <a:cxnSpLocks noChangeShapeType="1"/>
            <a:stCxn id="5" idx="1"/>
            <a:endCxn id="6" idx="1"/>
          </p:cNvCxnSpPr>
          <p:nvPr/>
        </p:nvCxnSpPr>
        <p:spPr bwMode="auto">
          <a:xfrm rot="10800000" flipH="1" flipV="1">
            <a:off x="3924300" y="5059660"/>
            <a:ext cx="304800" cy="762000"/>
          </a:xfrm>
          <a:prstGeom prst="curvedConnector3">
            <a:avLst>
              <a:gd name="adj1" fmla="val -108856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8">
            <a:extLst>
              <a:ext uri="{FF2B5EF4-FFF2-40B4-BE49-F238E27FC236}">
                <a16:creationId xmlns:a16="http://schemas.microsoft.com/office/drawing/2014/main" id="{E262A543-24F3-2AC9-6ED5-C0FF5BC1B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825" y="5310485"/>
            <a:ext cx="750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SE" dirty="0">
                <a:latin typeface="Trebuchet MS" panose="020B0703020202090204" pitchFamily="34" charset="0"/>
              </a:rPr>
              <a:t>action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11E61863-A5F0-2E4A-49B5-D37B4589B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0163" y="5250160"/>
            <a:ext cx="10795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SE">
                <a:latin typeface="Trebuchet MS" panose="020B0703020202090204" pitchFamily="34" charset="0"/>
              </a:rPr>
              <a:t>reward</a:t>
            </a:r>
          </a:p>
          <a:p>
            <a:pPr algn="ctr" eaLnBrk="1" hangingPunct="1"/>
            <a:r>
              <a:rPr lang="en-US" altLang="en-SE">
                <a:latin typeface="Trebuchet MS" panose="020B0703020202090204" pitchFamily="34" charset="0"/>
              </a:rPr>
              <a:t>new state</a:t>
            </a:r>
          </a:p>
        </p:txBody>
      </p:sp>
    </p:spTree>
    <p:extLst>
      <p:ext uri="{BB962C8B-B14F-4D97-AF65-F5344CB8AC3E}">
        <p14:creationId xmlns:p14="http://schemas.microsoft.com/office/powerpoint/2010/main" val="10023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MDPs to reinforcement learning</a:t>
            </a:r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9954BD49-E189-FC89-26E1-7A43DC0F016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9176" y="1418435"/>
            <a:ext cx="1234713" cy="1860235"/>
          </a:xfrm>
          <a:prstGeom prst="rect">
            <a:avLst/>
          </a:prstGeom>
        </p:spPr>
      </p:pic>
      <p:grpSp>
        <p:nvGrpSpPr>
          <p:cNvPr id="8" name="object 4">
            <a:extLst>
              <a:ext uri="{FF2B5EF4-FFF2-40B4-BE49-F238E27FC236}">
                <a16:creationId xmlns:a16="http://schemas.microsoft.com/office/drawing/2014/main" id="{BB3DB968-7AEE-D8A9-6212-EAB0138AB647}"/>
              </a:ext>
            </a:extLst>
          </p:cNvPr>
          <p:cNvGrpSpPr/>
          <p:nvPr/>
        </p:nvGrpSpPr>
        <p:grpSpPr>
          <a:xfrm>
            <a:off x="2419281" y="1285672"/>
            <a:ext cx="6545207" cy="2120802"/>
            <a:chOff x="2419281" y="1326214"/>
            <a:chExt cx="6774180" cy="2080260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6BC9463B-92C0-D51E-0DE4-7463A3DB831E}"/>
                </a:ext>
              </a:extLst>
            </p:cNvPr>
            <p:cNvSpPr/>
            <p:nvPr/>
          </p:nvSpPr>
          <p:spPr>
            <a:xfrm>
              <a:off x="2431997" y="1556862"/>
              <a:ext cx="6748145" cy="1837055"/>
            </a:xfrm>
            <a:custGeom>
              <a:avLst/>
              <a:gdLst/>
              <a:ahLst/>
              <a:cxnLst/>
              <a:rect l="l" t="t" r="r" b="b"/>
              <a:pathLst>
                <a:path w="6748145" h="1837054">
                  <a:moveTo>
                    <a:pt x="0" y="0"/>
                  </a:moveTo>
                  <a:lnTo>
                    <a:pt x="0" y="1836874"/>
                  </a:lnTo>
                  <a:lnTo>
                    <a:pt x="6748126" y="1836874"/>
                  </a:lnTo>
                  <a:lnTo>
                    <a:pt x="674812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30707B5C-8E3B-B3B6-9FCA-037D2C7756DE}"/>
                </a:ext>
              </a:extLst>
            </p:cNvPr>
            <p:cNvSpPr/>
            <p:nvPr/>
          </p:nvSpPr>
          <p:spPr>
            <a:xfrm>
              <a:off x="2559152" y="1326214"/>
              <a:ext cx="4853940" cy="461645"/>
            </a:xfrm>
            <a:custGeom>
              <a:avLst/>
              <a:gdLst/>
              <a:ahLst/>
              <a:cxnLst/>
              <a:rect l="l" t="t" r="r" b="b"/>
              <a:pathLst>
                <a:path w="4853940" h="461644">
                  <a:moveTo>
                    <a:pt x="4853376" y="0"/>
                  </a:moveTo>
                  <a:lnTo>
                    <a:pt x="0" y="0"/>
                  </a:lnTo>
                  <a:lnTo>
                    <a:pt x="0" y="461295"/>
                  </a:lnTo>
                  <a:lnTo>
                    <a:pt x="4853376" y="461295"/>
                  </a:lnTo>
                  <a:lnTo>
                    <a:pt x="4853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7">
            <a:extLst>
              <a:ext uri="{FF2B5EF4-FFF2-40B4-BE49-F238E27FC236}">
                <a16:creationId xmlns:a16="http://schemas.microsoft.com/office/drawing/2014/main" id="{16F1B439-9763-34E0-A317-CCB51D346AD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0321" y="3743688"/>
            <a:ext cx="1633184" cy="2001476"/>
          </a:xfrm>
          <a:prstGeom prst="rect">
            <a:avLst/>
          </a:prstGeom>
        </p:spPr>
      </p:pic>
      <p:grpSp>
        <p:nvGrpSpPr>
          <p:cNvPr id="12" name="object 8">
            <a:extLst>
              <a:ext uri="{FF2B5EF4-FFF2-40B4-BE49-F238E27FC236}">
                <a16:creationId xmlns:a16="http://schemas.microsoft.com/office/drawing/2014/main" id="{ADA6A647-65AE-8EB0-289E-289347782208}"/>
              </a:ext>
            </a:extLst>
          </p:cNvPr>
          <p:cNvGrpSpPr/>
          <p:nvPr/>
        </p:nvGrpSpPr>
        <p:grpSpPr>
          <a:xfrm>
            <a:off x="2431567" y="3464787"/>
            <a:ext cx="6545207" cy="2120802"/>
            <a:chOff x="2419281" y="3685566"/>
            <a:chExt cx="6774180" cy="2080260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056ABD60-EA0E-196E-1795-95EDE93CA212}"/>
                </a:ext>
              </a:extLst>
            </p:cNvPr>
            <p:cNvSpPr/>
            <p:nvPr/>
          </p:nvSpPr>
          <p:spPr>
            <a:xfrm>
              <a:off x="2431997" y="3916214"/>
              <a:ext cx="6748145" cy="1837055"/>
            </a:xfrm>
            <a:custGeom>
              <a:avLst/>
              <a:gdLst/>
              <a:ahLst/>
              <a:cxnLst/>
              <a:rect l="l" t="t" r="r" b="b"/>
              <a:pathLst>
                <a:path w="6748145" h="1837054">
                  <a:moveTo>
                    <a:pt x="0" y="0"/>
                  </a:moveTo>
                  <a:lnTo>
                    <a:pt x="0" y="1836874"/>
                  </a:lnTo>
                  <a:lnTo>
                    <a:pt x="6748126" y="1836874"/>
                  </a:lnTo>
                  <a:lnTo>
                    <a:pt x="674812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8BFD6F07-75DF-BFF4-7FBA-4C2DEAA7F40B}"/>
                </a:ext>
              </a:extLst>
            </p:cNvPr>
            <p:cNvSpPr/>
            <p:nvPr/>
          </p:nvSpPr>
          <p:spPr>
            <a:xfrm>
              <a:off x="2559152" y="3685566"/>
              <a:ext cx="4658360" cy="461645"/>
            </a:xfrm>
            <a:custGeom>
              <a:avLst/>
              <a:gdLst/>
              <a:ahLst/>
              <a:cxnLst/>
              <a:rect l="l" t="t" r="r" b="b"/>
              <a:pathLst>
                <a:path w="4658359" h="461645">
                  <a:moveTo>
                    <a:pt x="4658195" y="0"/>
                  </a:moveTo>
                  <a:lnTo>
                    <a:pt x="0" y="0"/>
                  </a:lnTo>
                  <a:lnTo>
                    <a:pt x="0" y="461295"/>
                  </a:lnTo>
                  <a:lnTo>
                    <a:pt x="4658195" y="461295"/>
                  </a:lnTo>
                  <a:lnTo>
                    <a:pt x="4658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1">
            <a:extLst>
              <a:ext uri="{FF2B5EF4-FFF2-40B4-BE49-F238E27FC236}">
                <a16:creationId xmlns:a16="http://schemas.microsoft.com/office/drawing/2014/main" id="{9107BEBD-B932-D26B-97F5-5969017AF433}"/>
              </a:ext>
            </a:extLst>
          </p:cNvPr>
          <p:cNvSpPr txBox="1"/>
          <p:nvPr/>
        </p:nvSpPr>
        <p:spPr>
          <a:xfrm>
            <a:off x="2546452" y="1131057"/>
            <a:ext cx="6225555" cy="4125040"/>
          </a:xfrm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2500" b="1" spc="90" dirty="0">
                <a:solidFill>
                  <a:srgbClr val="0000FF"/>
                </a:solidFill>
                <a:latin typeface="Calibri"/>
                <a:cs typeface="Calibri"/>
              </a:rPr>
              <a:t>Markov</a:t>
            </a:r>
            <a:r>
              <a:rPr sz="2500" b="1" spc="3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65" dirty="0">
                <a:solidFill>
                  <a:srgbClr val="0000FF"/>
                </a:solidFill>
                <a:latin typeface="Calibri"/>
                <a:cs typeface="Calibri"/>
              </a:rPr>
              <a:t>decision</a:t>
            </a:r>
            <a:r>
              <a:rPr sz="2500" b="1" spc="38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75" dirty="0">
                <a:solidFill>
                  <a:srgbClr val="0000FF"/>
                </a:solidFill>
                <a:latin typeface="Calibri"/>
                <a:cs typeface="Calibri"/>
              </a:rPr>
              <a:t>process</a:t>
            </a:r>
            <a:r>
              <a:rPr sz="2500" b="1" spc="38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80" dirty="0">
                <a:solidFill>
                  <a:srgbClr val="0000FF"/>
                </a:solidFill>
                <a:latin typeface="Calibri"/>
                <a:cs typeface="Calibri"/>
              </a:rPr>
              <a:t>(offline)</a:t>
            </a:r>
            <a:endParaRPr sz="2500" dirty="0">
              <a:latin typeface="Calibri"/>
              <a:cs typeface="Calibri"/>
            </a:endParaRPr>
          </a:p>
          <a:p>
            <a:pPr marL="894715" marR="5080" indent="-322580">
              <a:lnSpc>
                <a:spcPct val="101600"/>
              </a:lnSpc>
              <a:spcBef>
                <a:spcPts val="850"/>
              </a:spcBef>
              <a:buFont typeface="Meiryo"/>
              <a:buChar char="•"/>
              <a:tabLst>
                <a:tab pos="895350" algn="l"/>
                <a:tab pos="1768475" algn="l"/>
                <a:tab pos="2880995" algn="l"/>
                <a:tab pos="3892550" algn="l"/>
                <a:tab pos="4350385" algn="l"/>
                <a:tab pos="5088255" algn="l"/>
                <a:tab pos="5712460" algn="l"/>
              </a:tabLst>
            </a:pPr>
            <a:r>
              <a:rPr sz="20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US" sz="20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mental</a:t>
            </a:r>
            <a:r>
              <a:rPr lang="en-US"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US"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 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works.</a:t>
            </a:r>
            <a:endParaRPr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4715" indent="-323215">
              <a:lnSpc>
                <a:spcPct val="100000"/>
              </a:lnSpc>
              <a:spcBef>
                <a:spcPts val="1650"/>
              </a:spcBef>
              <a:buFont typeface="Meiryo"/>
              <a:buChar char="•"/>
              <a:tabLst>
                <a:tab pos="895350" algn="l"/>
              </a:tabLst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sz="20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policy</a:t>
            </a:r>
            <a:r>
              <a:rPr sz="2000" i="0" spc="-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0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</a:t>
            </a:r>
            <a:r>
              <a:rPr sz="2000" i="0" spc="-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maximum</a:t>
            </a:r>
            <a:r>
              <a:rPr sz="20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rewards.</a:t>
            </a:r>
            <a:endParaRPr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Meiryo"/>
              <a:buChar char="•"/>
            </a:pPr>
            <a:endParaRPr sz="3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500" b="1" spc="9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500" b="1" spc="95" dirty="0">
                <a:solidFill>
                  <a:srgbClr val="FF0000"/>
                </a:solidFill>
                <a:latin typeface="Calibri"/>
                <a:cs typeface="Calibri"/>
              </a:rPr>
              <a:t>Reinforcement</a:t>
            </a:r>
            <a:r>
              <a:rPr sz="2500" b="1" spc="3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60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r>
              <a:rPr sz="2500" b="1" spc="3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500" b="1" spc="100" dirty="0">
                <a:solidFill>
                  <a:srgbClr val="FF0000"/>
                </a:solidFill>
                <a:latin typeface="Calibri"/>
                <a:cs typeface="Calibri"/>
              </a:rPr>
              <a:t>(online)</a:t>
            </a:r>
            <a:endParaRPr sz="2500" dirty="0">
              <a:latin typeface="Calibri"/>
              <a:cs typeface="Calibri"/>
            </a:endParaRPr>
          </a:p>
          <a:p>
            <a:pPr marL="894715" indent="-323215">
              <a:lnSpc>
                <a:spcPct val="100000"/>
              </a:lnSpc>
              <a:spcBef>
                <a:spcPts val="2030"/>
              </a:spcBef>
              <a:buFont typeface="Meiryo"/>
              <a:buChar char="•"/>
              <a:tabLst>
                <a:tab pos="895350" algn="l"/>
              </a:tabLst>
            </a:pP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Don’t</a:t>
            </a:r>
            <a:r>
              <a:rPr sz="2000" i="0" spc="-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sz="20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works.</a:t>
            </a:r>
            <a:endParaRPr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4715" marR="5080" indent="-322580">
              <a:lnSpc>
                <a:spcPct val="101600"/>
              </a:lnSpc>
              <a:spcBef>
                <a:spcPts val="1455"/>
              </a:spcBef>
              <a:buFont typeface="Meiryo"/>
              <a:buChar char="•"/>
              <a:tabLst>
                <a:tab pos="895350" algn="l"/>
              </a:tabLst>
            </a:pPr>
            <a:r>
              <a:rPr sz="20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sz="20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</a:t>
            </a:r>
            <a:r>
              <a:rPr sz="20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20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</a:t>
            </a:r>
            <a:r>
              <a:rPr sz="2000" i="0" spc="-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 </a:t>
            </a:r>
            <a:r>
              <a:rPr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000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</a:t>
            </a:r>
            <a:r>
              <a:rPr sz="2000" i="0" spc="-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0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rewards.</a:t>
            </a:r>
            <a:endParaRPr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2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4383" y="2857500"/>
            <a:ext cx="3406316" cy="177165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00" y="1943385"/>
            <a:ext cx="3577607" cy="268548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34457" y="487636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4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00700" y="4876369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24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733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2571750" y="2228851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4686300" y="2400300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428750" y="4171950"/>
            <a:ext cx="6286500" cy="154305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57600" y="3200400"/>
            <a:ext cx="1657350" cy="85725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r>
              <a:rPr lang="en-US" sz="1875" i="0" dirty="0">
                <a:solidFill>
                  <a:srgbClr val="000000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3714750" y="1943100"/>
            <a:ext cx="1600200" cy="8001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hangingPunct="1"/>
            <a:endParaRPr lang="en-US" sz="450" i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 eaLnBrk="1" hangingPunct="1"/>
            <a:r>
              <a:rPr lang="en-US" sz="1950" i="0" dirty="0">
                <a:solidFill>
                  <a:srgbClr val="000000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7900" y="2800350"/>
            <a:ext cx="12001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15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7350" y="2669485"/>
            <a:ext cx="1200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15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State: s</a:t>
            </a:r>
          </a:p>
          <a:p>
            <a:pPr algn="ctr" defTabSz="685800" eaLnBrk="1" hangingPunct="1"/>
            <a:r>
              <a:rPr lang="en-US" sz="1500" i="0" dirty="0">
                <a:solidFill>
                  <a:srgbClr val="C00000"/>
                </a:solidFill>
                <a:latin typeface="Calibri"/>
                <a:ea typeface="+mn-ea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162134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2571750" y="2228851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4686300" y="2400300"/>
            <a:ext cx="1657350" cy="131445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57600" y="3200400"/>
            <a:ext cx="1657350" cy="85725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r>
              <a:rPr lang="en-US" sz="1875" i="0" dirty="0">
                <a:solidFill>
                  <a:srgbClr val="000000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3714750" y="1943100"/>
            <a:ext cx="1600200" cy="8001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 eaLnBrk="1" hangingPunct="1"/>
            <a:endParaRPr lang="en-US" sz="450" i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 defTabSz="685800" eaLnBrk="1" hangingPunct="1"/>
            <a:r>
              <a:rPr lang="en-US" sz="1950" i="0" dirty="0">
                <a:solidFill>
                  <a:srgbClr val="000000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7900" y="2800350"/>
            <a:ext cx="12001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15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7350" y="2669485"/>
            <a:ext cx="12001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1500" i="0" dirty="0">
                <a:solidFill>
                  <a:srgbClr val="000000"/>
                </a:solidFill>
                <a:latin typeface="Calibri"/>
                <a:ea typeface="+mn-ea"/>
                <a:cs typeface="Calibri"/>
              </a:rPr>
              <a:t>state: s’</a:t>
            </a:r>
          </a:p>
          <a:p>
            <a:pPr algn="ctr" defTabSz="685800" eaLnBrk="1" hangingPunct="1"/>
            <a:r>
              <a:rPr lang="en-US" sz="1500" i="0" dirty="0">
                <a:solidFill>
                  <a:srgbClr val="C00000"/>
                </a:solidFill>
                <a:latin typeface="Calibri"/>
                <a:ea typeface="+mn-ea"/>
                <a:cs typeface="Calibri"/>
              </a:rPr>
              <a:t>reward: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FCCF1-F9C1-5BB3-EA7D-3F318C80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grpSp>
        <p:nvGrpSpPr>
          <p:cNvPr id="4" name="object 13">
            <a:extLst>
              <a:ext uri="{FF2B5EF4-FFF2-40B4-BE49-F238E27FC236}">
                <a16:creationId xmlns:a16="http://schemas.microsoft.com/office/drawing/2014/main" id="{FCC8AC66-2A90-439D-8200-A9F31B33B8B8}"/>
              </a:ext>
            </a:extLst>
          </p:cNvPr>
          <p:cNvGrpSpPr/>
          <p:nvPr/>
        </p:nvGrpSpPr>
        <p:grpSpPr>
          <a:xfrm>
            <a:off x="1313392" y="4209388"/>
            <a:ext cx="7088747" cy="1756820"/>
            <a:chOff x="1360220" y="3968218"/>
            <a:chExt cx="7446009" cy="2767086"/>
          </a:xfrm>
        </p:grpSpPr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33D34BDC-517C-5399-9696-79F9EE3175C2}"/>
                </a:ext>
              </a:extLst>
            </p:cNvPr>
            <p:cNvSpPr/>
            <p:nvPr/>
          </p:nvSpPr>
          <p:spPr>
            <a:xfrm>
              <a:off x="1360220" y="4289284"/>
              <a:ext cx="7446009" cy="2446020"/>
            </a:xfrm>
            <a:custGeom>
              <a:avLst/>
              <a:gdLst/>
              <a:ahLst/>
              <a:cxnLst/>
              <a:rect l="l" t="t" r="r" b="b"/>
              <a:pathLst>
                <a:path w="7446009" h="2446020">
                  <a:moveTo>
                    <a:pt x="0" y="0"/>
                  </a:moveTo>
                  <a:lnTo>
                    <a:pt x="0" y="2445990"/>
                  </a:lnTo>
                  <a:lnTo>
                    <a:pt x="7445916" y="2445990"/>
                  </a:lnTo>
                  <a:lnTo>
                    <a:pt x="744591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28DB6347-72B5-6B0A-1056-401C29603626}"/>
                </a:ext>
              </a:extLst>
            </p:cNvPr>
            <p:cNvSpPr/>
            <p:nvPr/>
          </p:nvSpPr>
          <p:spPr>
            <a:xfrm>
              <a:off x="1515036" y="3983094"/>
              <a:ext cx="7192009" cy="642620"/>
            </a:xfrm>
            <a:custGeom>
              <a:avLst/>
              <a:gdLst/>
              <a:ahLst/>
              <a:cxnLst/>
              <a:rect l="l" t="t" r="r" b="b"/>
              <a:pathLst>
                <a:path w="7192009" h="642620">
                  <a:moveTo>
                    <a:pt x="7191606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191606" y="642132"/>
                  </a:lnTo>
                  <a:lnTo>
                    <a:pt x="7191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B57E3BE5-3C49-8C04-DCA7-D99EAF9BD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375" y="3968218"/>
              <a:ext cx="642132" cy="642132"/>
            </a:xfrm>
            <a:prstGeom prst="rect">
              <a:avLst/>
            </a:prstGeom>
          </p:spPr>
        </p:pic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817596E3-B92A-FDF0-280B-903C9595A511}"/>
              </a:ext>
            </a:extLst>
          </p:cNvPr>
          <p:cNvSpPr txBox="1"/>
          <p:nvPr/>
        </p:nvSpPr>
        <p:spPr>
          <a:xfrm>
            <a:off x="1586390" y="4177984"/>
            <a:ext cx="6847205" cy="182755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40"/>
              </a:spcBef>
              <a:tabLst>
                <a:tab pos="2112010" algn="l"/>
              </a:tabLst>
            </a:pPr>
            <a:r>
              <a:rPr lang="en-US" sz="2400" b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</a:t>
            </a:r>
            <a:r>
              <a:rPr sz="2400" b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Algorithm:</a:t>
            </a:r>
            <a:r>
              <a:rPr lang="en-US" sz="2400" b="1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spc="-6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</a:t>
            </a:r>
            <a:r>
              <a:rPr sz="2400" b="1" spc="-8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400" b="1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spc="-3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8780">
              <a:lnSpc>
                <a:spcPct val="100000"/>
              </a:lnSpc>
              <a:spcBef>
                <a:spcPts val="140"/>
              </a:spcBef>
              <a:tabLst>
                <a:tab pos="2112010" algn="l"/>
              </a:tabLst>
            </a:pPr>
            <a:endParaRPr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1600" i="0" spc="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i="0" spc="1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6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16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sz="16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2,</a:t>
            </a:r>
            <a:r>
              <a:rPr sz="16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3,</a:t>
            </a:r>
            <a:r>
              <a:rPr sz="16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16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16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1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16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sz="1600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sz="1600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1600" i="0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i="0" spc="337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6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16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sz="1600" i="0" spc="17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sz="1600" i="0" spc="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sz="1600" i="0" spc="17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t−1</a:t>
            </a:r>
            <a:r>
              <a:rPr sz="1600" i="0" spc="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sz="16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1600" b="1" i="0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z="16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1600" i="0" spc="-1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1600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</a:t>
            </a:r>
            <a:r>
              <a:rPr sz="16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1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sz="16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1600" i="0" spc="11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i="0" spc="405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16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</a:t>
            </a:r>
            <a:r>
              <a:rPr sz="16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sz="16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sz="16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1600" i="0" spc="150" baseline="-12698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1600" i="0" spc="150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600" i="0" spc="150" baseline="-12698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16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sz="16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sz="16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6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1600" b="1" i="0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z="16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7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920478"/>
            <a:ext cx="8286750" cy="3394472"/>
          </a:xfrm>
        </p:spPr>
        <p:txBody>
          <a:bodyPr/>
          <a:lstStyle/>
          <a:p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18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18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1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18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1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15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1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1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1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1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out actions and states to learn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400550" y="2286001"/>
            <a:ext cx="3886200" cy="1834661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eaLnBrk="1" hangingPunct="1"/>
              <a:endParaRPr lang="en-US" sz="1350" i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90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95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165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165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95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165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1650" dirty="0"/>
              <a:t>Normalize to give an estimate of</a:t>
            </a:r>
            <a:endParaRPr lang="en-US" sz="1650" b="1" dirty="0"/>
          </a:p>
          <a:p>
            <a:pPr lvl="1">
              <a:lnSpc>
                <a:spcPct val="80000"/>
              </a:lnSpc>
            </a:pPr>
            <a:r>
              <a:rPr lang="en-US" sz="1650" dirty="0"/>
              <a:t>Discover each </a:t>
            </a:r>
            <a:r>
              <a:rPr lang="en-US" sz="1650" b="1" dirty="0"/>
              <a:t>                      </a:t>
            </a:r>
            <a:r>
              <a:rPr lang="en-US" sz="165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100" dirty="0"/>
          </a:p>
          <a:p>
            <a:pPr>
              <a:lnSpc>
                <a:spcPct val="80000"/>
              </a:lnSpc>
            </a:pPr>
            <a:r>
              <a:rPr lang="en-US" sz="195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165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02241" y="2996952"/>
            <a:ext cx="913775" cy="2286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8448" y="3284984"/>
            <a:ext cx="903392" cy="228652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0" y="3486299"/>
            <a:ext cx="2358639" cy="13713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8183" y="1943100"/>
            <a:ext cx="2565484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9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GB" sz="2000" spc="-10" dirty="0">
                <a:solidFill>
                  <a:srgbClr val="0000A0"/>
                </a:solidFill>
                <a:latin typeface="Trebuchet MS"/>
                <a:cs typeface="Trebuchet MS"/>
              </a:rPr>
              <a:t>Data</a:t>
            </a:r>
            <a:r>
              <a:rPr lang="en-GB" sz="2000" spc="-10" dirty="0">
                <a:latin typeface="Trebuchet MS"/>
                <a:cs typeface="Trebuchet MS"/>
              </a:rPr>
              <a:t>:</a:t>
            </a:r>
            <a:r>
              <a:rPr lang="en-GB" sz="2000" dirty="0">
                <a:latin typeface="Trebuchet MS"/>
                <a:cs typeface="Trebuchet MS"/>
              </a:rPr>
              <a:t>	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0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</a:t>
            </a:r>
            <a:r>
              <a:rPr lang="en-GB" sz="2000" i="1" spc="140" dirty="0">
                <a:latin typeface="Cambria"/>
                <a:cs typeface="Cambria"/>
              </a:rPr>
              <a:t>a</a:t>
            </a:r>
            <a:r>
              <a:rPr lang="en-GB" sz="2000" spc="209" baseline="-12698" dirty="0">
                <a:latin typeface="Trebuchet MS"/>
                <a:cs typeface="Trebuchet MS"/>
              </a:rPr>
              <a:t>1</a:t>
            </a:r>
            <a:r>
              <a:rPr lang="en-GB" sz="2000" i="1" spc="14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75" dirty="0">
                <a:latin typeface="Cambria"/>
                <a:cs typeface="Cambria"/>
              </a:rPr>
              <a:t>r</a:t>
            </a:r>
            <a:r>
              <a:rPr lang="en-GB" sz="2000" spc="262" baseline="-12698" dirty="0">
                <a:latin typeface="Trebuchet MS"/>
                <a:cs typeface="Trebuchet MS"/>
              </a:rPr>
              <a:t>1</a:t>
            </a:r>
            <a:r>
              <a:rPr lang="en-GB" sz="2000" i="1" spc="17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1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</a:t>
            </a:r>
            <a:r>
              <a:rPr lang="en-GB" sz="2000" i="1" spc="140" dirty="0">
                <a:latin typeface="Cambria"/>
                <a:cs typeface="Cambria"/>
              </a:rPr>
              <a:t>a</a:t>
            </a:r>
            <a:r>
              <a:rPr lang="en-GB" sz="2000" spc="209" baseline="-12698" dirty="0">
                <a:latin typeface="Trebuchet MS"/>
                <a:cs typeface="Trebuchet MS"/>
              </a:rPr>
              <a:t>2</a:t>
            </a:r>
            <a:r>
              <a:rPr lang="en-GB" sz="2000" i="1" spc="14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75" dirty="0">
                <a:latin typeface="Cambria"/>
                <a:cs typeface="Cambria"/>
              </a:rPr>
              <a:t>r</a:t>
            </a:r>
            <a:r>
              <a:rPr lang="en-GB" sz="2000" spc="262" baseline="-12698" dirty="0">
                <a:latin typeface="Trebuchet MS"/>
                <a:cs typeface="Trebuchet MS"/>
              </a:rPr>
              <a:t>2</a:t>
            </a:r>
            <a:r>
              <a:rPr lang="en-GB" sz="2000" i="1" spc="17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2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</a:t>
            </a:r>
            <a:r>
              <a:rPr lang="en-GB" sz="2000" i="1" spc="140" dirty="0">
                <a:latin typeface="Cambria"/>
                <a:cs typeface="Cambria"/>
              </a:rPr>
              <a:t>a</a:t>
            </a:r>
            <a:r>
              <a:rPr lang="en-GB" sz="2000" spc="209" baseline="-12698" dirty="0">
                <a:latin typeface="Trebuchet MS"/>
                <a:cs typeface="Trebuchet MS"/>
              </a:rPr>
              <a:t>3</a:t>
            </a:r>
            <a:r>
              <a:rPr lang="en-GB" sz="2000" i="1" spc="14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75" dirty="0">
                <a:latin typeface="Cambria"/>
                <a:cs typeface="Cambria"/>
              </a:rPr>
              <a:t>r</a:t>
            </a:r>
            <a:r>
              <a:rPr lang="en-GB" sz="2000" spc="262" baseline="-12698" dirty="0">
                <a:latin typeface="Trebuchet MS"/>
                <a:cs typeface="Trebuchet MS"/>
              </a:rPr>
              <a:t>3</a:t>
            </a:r>
            <a:r>
              <a:rPr lang="en-GB" sz="2000" i="1" spc="17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85" dirty="0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spc="127" baseline="-12698" dirty="0">
                <a:solidFill>
                  <a:srgbClr val="A52929"/>
                </a:solidFill>
                <a:latin typeface="Trebuchet MS"/>
                <a:cs typeface="Trebuchet MS"/>
              </a:rPr>
              <a:t>3</a:t>
            </a:r>
            <a:r>
              <a:rPr lang="en-GB" sz="2000" spc="85" dirty="0">
                <a:latin typeface="Tahoma"/>
                <a:cs typeface="Tahoma"/>
              </a:rPr>
              <a:t>;</a:t>
            </a:r>
            <a:r>
              <a:rPr lang="en-GB" sz="2000" spc="-350" dirty="0">
                <a:latin typeface="Tahoma"/>
                <a:cs typeface="Tahoma"/>
              </a:rPr>
              <a:t> </a:t>
            </a:r>
            <a:r>
              <a:rPr lang="en-GB" sz="2000" i="1" spc="200" dirty="0">
                <a:latin typeface="Cambria"/>
                <a:cs typeface="Cambria"/>
              </a:rPr>
              <a:t>.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200" dirty="0">
                <a:latin typeface="Cambria"/>
                <a:cs typeface="Cambria"/>
              </a:rPr>
              <a:t>.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200" dirty="0">
                <a:latin typeface="Cambria"/>
                <a:cs typeface="Cambria"/>
              </a:rPr>
              <a:t>.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spc="-195" dirty="0">
                <a:latin typeface="Tahoma"/>
                <a:cs typeface="Tahoma"/>
              </a:rPr>
              <a:t>;</a:t>
            </a:r>
            <a:r>
              <a:rPr lang="en-GB" sz="2000" spc="-355" dirty="0">
                <a:latin typeface="Tahoma"/>
                <a:cs typeface="Tahoma"/>
              </a:rPr>
              <a:t> </a:t>
            </a:r>
            <a:r>
              <a:rPr lang="en-GB" sz="2000" i="1" spc="160" dirty="0">
                <a:latin typeface="Cambria"/>
                <a:cs typeface="Cambria"/>
              </a:rPr>
              <a:t>a</a:t>
            </a:r>
            <a:r>
              <a:rPr lang="en-GB" sz="2000" i="1" spc="240" baseline="-12698" dirty="0">
                <a:latin typeface="Verdana"/>
                <a:cs typeface="Verdana"/>
              </a:rPr>
              <a:t>n</a:t>
            </a:r>
            <a:r>
              <a:rPr lang="en-GB" sz="2000" i="1" spc="160" dirty="0">
                <a:latin typeface="Cambria"/>
                <a:cs typeface="Cambria"/>
              </a:rPr>
              <a:t>,</a:t>
            </a:r>
            <a:r>
              <a:rPr lang="en-GB" sz="2000" i="1" spc="-114" dirty="0">
                <a:latin typeface="Cambria"/>
                <a:cs typeface="Cambria"/>
              </a:rPr>
              <a:t> </a:t>
            </a:r>
            <a:r>
              <a:rPr lang="en-GB" sz="2000" i="1" spc="195" dirty="0" err="1">
                <a:latin typeface="Cambria"/>
                <a:cs typeface="Cambria"/>
              </a:rPr>
              <a:t>r</a:t>
            </a:r>
            <a:r>
              <a:rPr lang="en-GB" sz="2000" i="1" spc="292" baseline="-12698" dirty="0" err="1">
                <a:latin typeface="Verdana"/>
                <a:cs typeface="Verdana"/>
              </a:rPr>
              <a:t>n</a:t>
            </a:r>
            <a:r>
              <a:rPr lang="en-GB" sz="2000" i="1" spc="195" dirty="0">
                <a:latin typeface="Cambria"/>
                <a:cs typeface="Cambria"/>
              </a:rPr>
              <a:t>,</a:t>
            </a:r>
            <a:r>
              <a:rPr lang="en-GB" sz="2000" i="1" spc="-120" dirty="0">
                <a:latin typeface="Cambria"/>
                <a:cs typeface="Cambria"/>
              </a:rPr>
              <a:t> </a:t>
            </a:r>
            <a:r>
              <a:rPr lang="en-GB" sz="2000" i="1" spc="160" dirty="0" err="1">
                <a:solidFill>
                  <a:srgbClr val="A52929"/>
                </a:solidFill>
                <a:latin typeface="Cambria"/>
                <a:cs typeface="Cambria"/>
              </a:rPr>
              <a:t>s</a:t>
            </a:r>
            <a:r>
              <a:rPr lang="en-GB" sz="2000" i="1" spc="240" baseline="-12698" dirty="0" err="1">
                <a:solidFill>
                  <a:srgbClr val="A52929"/>
                </a:solidFill>
                <a:latin typeface="Verdana"/>
                <a:cs typeface="Verdana"/>
              </a:rPr>
              <a:t>n</a:t>
            </a:r>
            <a:endParaRPr lang="en-GB" sz="2000" baseline="-12698" dirty="0">
              <a:latin typeface="Verdana"/>
              <a:cs typeface="Verdana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GB" sz="2000" spc="-10" dirty="0">
                <a:solidFill>
                  <a:srgbClr val="0000A0"/>
                </a:solidFill>
                <a:latin typeface="Trebuchet MS"/>
                <a:cs typeface="Trebuchet MS"/>
              </a:rPr>
              <a:t>Transitions</a:t>
            </a:r>
            <a:r>
              <a:rPr lang="en-GB" sz="2000" spc="-10" dirty="0">
                <a:latin typeface="Trebuchet MS"/>
                <a:cs typeface="Trebuchet MS"/>
              </a:rPr>
              <a:t>:</a:t>
            </a:r>
            <a:endParaRPr lang="en-GB" sz="20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                  </a:t>
            </a: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GB" sz="2000" spc="-10" dirty="0">
                <a:solidFill>
                  <a:srgbClr val="0000A0"/>
                </a:solidFill>
                <a:latin typeface="Trebuchet MS"/>
                <a:cs typeface="Trebuchet MS"/>
              </a:rPr>
              <a:t>Rewards</a:t>
            </a:r>
            <a:r>
              <a:rPr lang="en-GB" sz="2000" spc="-10" dirty="0">
                <a:latin typeface="Trebuchet MS"/>
                <a:cs typeface="Trebuchet MS"/>
              </a:rPr>
              <a:t>:</a:t>
            </a:r>
            <a:endParaRPr lang="en-GB" sz="2000" dirty="0">
              <a:latin typeface="Trebuchet MS"/>
              <a:cs typeface="Trebuchet MS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    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FD99387B-B6CA-195E-14DC-57EC48486DB6}"/>
              </a:ext>
            </a:extLst>
          </p:cNvPr>
          <p:cNvGrpSpPr/>
          <p:nvPr/>
        </p:nvGrpSpPr>
        <p:grpSpPr>
          <a:xfrm>
            <a:off x="755576" y="2276872"/>
            <a:ext cx="6048672" cy="1008112"/>
            <a:chOff x="1435315" y="2157432"/>
            <a:chExt cx="7296150" cy="139636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11797E8-CCC0-C2BB-4C5B-B91CEDEE2BCD}"/>
                </a:ext>
              </a:extLst>
            </p:cNvPr>
            <p:cNvSpPr/>
            <p:nvPr/>
          </p:nvSpPr>
          <p:spPr>
            <a:xfrm>
              <a:off x="1448030" y="2478499"/>
              <a:ext cx="7270750" cy="1062355"/>
            </a:xfrm>
            <a:custGeom>
              <a:avLst/>
              <a:gdLst/>
              <a:ahLst/>
              <a:cxnLst/>
              <a:rect l="l" t="t" r="r" b="b"/>
              <a:pathLst>
                <a:path w="7270750" h="1062354">
                  <a:moveTo>
                    <a:pt x="0" y="0"/>
                  </a:moveTo>
                  <a:lnTo>
                    <a:pt x="0" y="1062103"/>
                  </a:lnTo>
                  <a:lnTo>
                    <a:pt x="7270295" y="1062103"/>
                  </a:lnTo>
                  <a:lnTo>
                    <a:pt x="7270295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sz="1600" i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      Estimate the MDP: T (s, a, s’) and Reward(s, a, s’)</a:t>
              </a:r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E26BF709-8DBF-C9AD-C879-E8FF4DDE9D7D}"/>
                </a:ext>
              </a:extLst>
            </p:cNvPr>
            <p:cNvSpPr/>
            <p:nvPr/>
          </p:nvSpPr>
          <p:spPr>
            <a:xfrm>
              <a:off x="1575185" y="2157432"/>
              <a:ext cx="5425440" cy="642620"/>
            </a:xfrm>
            <a:custGeom>
              <a:avLst/>
              <a:gdLst/>
              <a:ahLst/>
              <a:cxnLst/>
              <a:rect l="l" t="t" r="r" b="b"/>
              <a:pathLst>
                <a:path w="5425440" h="642619">
                  <a:moveTo>
                    <a:pt x="542506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425065" y="642132"/>
                  </a:lnTo>
                  <a:lnTo>
                    <a:pt x="5425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r>
                <a:rPr lang="en-GB" sz="1800" b="1" spc="50" dirty="0">
                  <a:solidFill>
                    <a:srgbClr val="FF0000"/>
                  </a:solidFill>
                  <a:latin typeface="Trebuchet MS"/>
                  <a:cs typeface="Trebuchet MS"/>
                </a:rPr>
                <a:t>          </a:t>
              </a:r>
              <a:r>
                <a:rPr lang="en-GB" sz="1800" b="1" i="0" spc="50" dirty="0">
                  <a:solidFill>
                    <a:srgbClr val="FF0000"/>
                  </a:solidFill>
                  <a:latin typeface="Trebuchet MS"/>
                  <a:cs typeface="Trebuchet MS"/>
                </a:rPr>
                <a:t>Key</a:t>
              </a:r>
              <a:r>
                <a:rPr lang="en-GB" sz="1800" b="1" i="0" spc="185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20" dirty="0">
                  <a:solidFill>
                    <a:srgbClr val="FF0000"/>
                  </a:solidFill>
                  <a:latin typeface="Trebuchet MS"/>
                  <a:cs typeface="Trebuchet MS"/>
                </a:rPr>
                <a:t>idea:</a:t>
              </a:r>
              <a:r>
                <a:rPr lang="en-GB" b="1" i="0" spc="-20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35" dirty="0">
                  <a:solidFill>
                    <a:srgbClr val="FF0000"/>
                  </a:solidFill>
                  <a:latin typeface="Trebuchet MS"/>
                  <a:cs typeface="Trebuchet MS"/>
                </a:rPr>
                <a:t>model-</a:t>
              </a:r>
              <a:r>
                <a:rPr lang="en-GB" sz="1800" b="1" i="0" dirty="0">
                  <a:solidFill>
                    <a:srgbClr val="FF0000"/>
                  </a:solidFill>
                  <a:latin typeface="Trebuchet MS"/>
                  <a:cs typeface="Trebuchet MS"/>
                </a:rPr>
                <a:t>based</a:t>
              </a:r>
              <a:r>
                <a:rPr lang="en-GB" sz="1800" b="1" i="0" spc="-30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10" dirty="0">
                  <a:solidFill>
                    <a:srgbClr val="FF0000"/>
                  </a:solidFill>
                  <a:latin typeface="Trebuchet MS"/>
                  <a:cs typeface="Trebuchet MS"/>
                </a:rPr>
                <a:t>learning</a:t>
              </a:r>
              <a:endParaRPr lang="en-GB" sz="1800" i="0" dirty="0">
                <a:latin typeface="Trebuchet MS"/>
                <a:cs typeface="Trebuchet MS"/>
              </a:endParaRPr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B99A2833-57D6-AFBB-4EF8-224A127240E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185" y="2157432"/>
              <a:ext cx="642132" cy="642132"/>
            </a:xfrm>
            <a:prstGeom prst="rect">
              <a:avLst/>
            </a:prstGeom>
          </p:spPr>
        </p:pic>
      </p:grpSp>
      <p:pic>
        <p:nvPicPr>
          <p:cNvPr id="9" name="Picture 8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BF6C2601-5905-70C1-09FC-AA80EE568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594" y="4126956"/>
            <a:ext cx="3555558" cy="59818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9AFBFF6-052B-45CC-285B-A55931AF5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23" y="5123162"/>
            <a:ext cx="3009900" cy="5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9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Transition?</a:t>
            </a:r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Reward?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589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229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1/4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70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Markov Decision Process (MDPs)</a:t>
            </a:r>
          </a:p>
        </p:txBody>
      </p:sp>
      <p:pic>
        <p:nvPicPr>
          <p:cNvPr id="47152" name="Picture 47151" descr="Diagram&#10;&#10;Description automatically generated">
            <a:extLst>
              <a:ext uri="{FF2B5EF4-FFF2-40B4-BE49-F238E27FC236}">
                <a16:creationId xmlns:a16="http://schemas.microsoft.com/office/drawing/2014/main" id="{5BE5445B-ABAF-F905-A93F-FA4E4E46D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17600"/>
            <a:ext cx="3096344" cy="1800200"/>
          </a:xfrm>
          <a:prstGeom prst="rect">
            <a:avLst/>
          </a:prstGeom>
        </p:spPr>
      </p:pic>
      <p:sp>
        <p:nvSpPr>
          <p:cNvPr id="47159" name="TextBox 47158">
            <a:extLst>
              <a:ext uri="{FF2B5EF4-FFF2-40B4-BE49-F238E27FC236}">
                <a16:creationId xmlns:a16="http://schemas.microsoft.com/office/drawing/2014/main" id="{ADFE9690-FC6A-AC4C-B566-8E1B63D6F0FA}"/>
              </a:ext>
            </a:extLst>
          </p:cNvPr>
          <p:cNvSpPr txBox="1"/>
          <p:nvPr/>
        </p:nvSpPr>
        <p:spPr>
          <a:xfrm>
            <a:off x="2159732" y="3140968"/>
            <a:ext cx="4824536" cy="28179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5155">
              <a:lnSpc>
                <a:spcPct val="100000"/>
              </a:lnSpc>
              <a:spcBef>
                <a:spcPts val="130"/>
              </a:spcBef>
            </a:pPr>
            <a:r>
              <a:rPr lang="en-GB" sz="1800" b="1" i="0" spc="70" dirty="0">
                <a:solidFill>
                  <a:srgbClr val="008000"/>
                </a:solidFill>
                <a:latin typeface="Calibri"/>
                <a:cs typeface="Calibri"/>
              </a:rPr>
              <a:t>Definition:</a:t>
            </a:r>
            <a:r>
              <a:rPr lang="en-GB" sz="1800" b="1" i="0" spc="55" dirty="0">
                <a:solidFill>
                  <a:srgbClr val="008000"/>
                </a:solidFill>
                <a:latin typeface="Calibri"/>
                <a:cs typeface="Calibri"/>
              </a:rPr>
              <a:t>  </a:t>
            </a:r>
            <a:r>
              <a:rPr lang="en-GB" sz="1800" b="1" i="0" spc="70" dirty="0">
                <a:solidFill>
                  <a:srgbClr val="008000"/>
                </a:solidFill>
                <a:latin typeface="Calibri"/>
                <a:cs typeface="Calibri"/>
              </a:rPr>
              <a:t>Markov</a:t>
            </a:r>
            <a:r>
              <a:rPr lang="en-GB" sz="1800" b="1" i="0" spc="3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GB" sz="1800" b="1" i="0" spc="55" dirty="0">
                <a:solidFill>
                  <a:srgbClr val="008000"/>
                </a:solidFill>
                <a:latin typeface="Calibri"/>
                <a:cs typeface="Calibri"/>
              </a:rPr>
              <a:t>decision</a:t>
            </a:r>
            <a:r>
              <a:rPr lang="en-GB" sz="1800" b="1" i="0" spc="30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GB" sz="1800" b="1" i="0" spc="50" dirty="0">
                <a:solidFill>
                  <a:srgbClr val="008000"/>
                </a:solidFill>
                <a:latin typeface="Calibri"/>
                <a:cs typeface="Calibri"/>
              </a:rPr>
              <a:t>process</a:t>
            </a:r>
            <a:endParaRPr lang="en-GB" sz="1800" i="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</a:pPr>
            <a:endParaRPr lang="en-GB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0800" algn="just">
              <a:lnSpc>
                <a:spcPct val="100000"/>
              </a:lnSpc>
              <a:spcBef>
                <a:spcPts val="5"/>
              </a:spcBef>
            </a:pPr>
            <a:r>
              <a:rPr lang="en-GB" sz="16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sz="1600" i="0" spc="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sz="1600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sz="1600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sz="1600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endParaRPr lang="en-GB"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algn="just">
              <a:lnSpc>
                <a:spcPct val="100000"/>
              </a:lnSpc>
              <a:spcBef>
                <a:spcPts val="505"/>
              </a:spcBef>
            </a:pPr>
            <a:r>
              <a:rPr lang="en-GB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i="0" baseline="-11904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n-GB" sz="1600" i="0" spc="112" baseline="-119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2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∈</a:t>
            </a:r>
            <a:r>
              <a:rPr lang="en-GB" sz="1600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sz="1600" i="0" spc="1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GB" sz="16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GB"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algn="just">
              <a:lnSpc>
                <a:spcPct val="100000"/>
              </a:lnSpc>
              <a:spcBef>
                <a:spcPts val="505"/>
              </a:spcBef>
            </a:pP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Actions(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GB" sz="1600" i="0" spc="1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GB" sz="16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GB" sz="16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GB" sz="1600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n-GB" sz="16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GB"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1600" spc="-3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</a:t>
            </a:r>
            <a:r>
              <a:rPr lang="en-GB" sz="160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60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GB" sz="160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s’)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1600" i="0" spc="1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GB" sz="16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sz="16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 if</a:t>
            </a:r>
            <a:r>
              <a:rPr lang="en-GB" sz="1600" i="0" spc="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en-GB" sz="16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lang="en-GB" sz="16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1600" i="0" spc="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GB" sz="16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n-GB" sz="1600" i="0" spc="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r>
              <a:rPr lang="en-GB" sz="16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 (s,</a:t>
            </a:r>
            <a:r>
              <a:rPr lang="en-GB" sz="1600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6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GB" sz="1600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s’):</a:t>
            </a:r>
            <a:r>
              <a:rPr lang="en-GB" sz="1600" i="0" spc="2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lang="en-GB" sz="1600" i="0" spc="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GB" sz="1600" i="0" spc="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sz="1600" i="0" spc="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en-GB" sz="1600" i="0" spc="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</a:t>
            </a:r>
            <a:r>
              <a:rPr lang="en-GB" sz="1600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6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GB" sz="1600" i="0" spc="-2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s’</a:t>
            </a:r>
            <a:r>
              <a:rPr lang="en-GB" sz="1600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r>
              <a:rPr lang="en-GB" sz="1600" i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IsEnd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(s):</a:t>
            </a:r>
            <a:r>
              <a:rPr lang="en-GB" sz="1600" i="0" spc="2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en-GB" sz="1600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GB" sz="16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n-GB" sz="1600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sz="1600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endParaRPr lang="en-GB"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r>
              <a:rPr lang="en-GB" sz="1600" i="0" spc="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6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GB" sz="1600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l-GR" sz="16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l-GR" sz="1600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l-GR" sz="1600" i="0" spc="1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  <a:r>
              <a:rPr lang="en-GB" sz="16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</a:t>
            </a:r>
            <a:r>
              <a:rPr lang="en-GB" sz="16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(default</a:t>
            </a:r>
            <a:r>
              <a:rPr lang="en-GB" sz="1600" i="0" spc="-6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1600" i="0" spc="1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i="0" spc="35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1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New Transition?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1/4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rgbClr val="FF0000"/>
                </a:solidFill>
                <a:latin typeface="Arial"/>
                <a:cs typeface="Arial"/>
              </a:rPr>
              <a:t>$?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988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2/6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rgbClr val="FF0000"/>
                </a:solidFill>
                <a:latin typeface="Arial"/>
                <a:cs typeface="Arial"/>
              </a:rPr>
              <a:t>$?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349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New Transition?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2/6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rgbClr val="FF0000"/>
                </a:solidFill>
                <a:latin typeface="Arial"/>
                <a:cs typeface="Arial"/>
              </a:rPr>
              <a:t>$?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851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Estimates converge to true values (under certain conditions)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With estimated MDP (T, Reward), compute policy using value iteration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96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Problem: 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5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196752"/>
                <a:ext cx="8534400" cy="4929413"/>
              </a:xfrm>
            </p:spPr>
            <p:txBody>
              <a:bodyPr/>
              <a:lstStyle/>
              <a:p>
                <a:pPr marL="0" indent="0">
                  <a:lnSpc>
                    <a:spcPct val="80000"/>
                  </a:lnSpc>
                  <a:buNone/>
                </a:pPr>
                <a:endParaRPr lang="en-US" sz="210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000" dirty="0"/>
                  <a:t>Problem: </a:t>
                </a:r>
                <a:r>
                  <a:rPr lang="en-US" sz="2000" dirty="0">
                    <a:solidFill>
                      <a:schemeClr val="tx1"/>
                    </a:solidFill>
                  </a:rPr>
                  <a:t>won’t even see (s, a) if 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l-GR" sz="2000" dirty="0">
                    <a:solidFill>
                      <a:schemeClr val="tx1"/>
                    </a:solidFill>
                  </a:rPr>
                  <a:t>π(</a:t>
                </a:r>
                <a:r>
                  <a:rPr lang="en-US" sz="2000" dirty="0">
                    <a:solidFill>
                      <a:schemeClr val="tx1"/>
                    </a:solidFill>
                  </a:rPr>
                  <a:t>s) (a = quit)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000" dirty="0"/>
              </a:p>
              <a:p>
                <a:pPr marL="342882" lvl="1" indent="0">
                  <a:lnSpc>
                    <a:spcPct val="80000"/>
                  </a:lnSpc>
                  <a:buNone/>
                </a:pPr>
                <a:endParaRPr lang="en-US" sz="2000" dirty="0"/>
              </a:p>
              <a:p>
                <a:pPr marL="342882" lvl="1" indent="0">
                  <a:lnSpc>
                    <a:spcPct val="80000"/>
                  </a:lnSpc>
                  <a:buNone/>
                </a:pPr>
                <a:endParaRPr lang="en-US" sz="2000" dirty="0"/>
              </a:p>
              <a:p>
                <a:pPr marL="342882" lvl="1" indent="0">
                  <a:lnSpc>
                    <a:spcPct val="80000"/>
                  </a:lnSpc>
                  <a:buNone/>
                </a:pPr>
                <a:endParaRPr lang="en-US" sz="1800" dirty="0"/>
              </a:p>
              <a:p>
                <a:pPr lvl="1">
                  <a:lnSpc>
                    <a:spcPct val="80000"/>
                  </a:lnSpc>
                </a:pPr>
                <a:r>
                  <a:rPr lang="en-US" sz="1800" dirty="0"/>
                  <a:t>Different from classical ML, where data comes passively and learns good function.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1800" dirty="0"/>
                  <a:t>Key challenge in RL, need to figure out how to get the data.</a:t>
                </a:r>
              </a:p>
              <a:p>
                <a:pPr marL="342882" lvl="1" indent="0">
                  <a:lnSpc>
                    <a:spcPct val="80000"/>
                  </a:lnSpc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96752"/>
                <a:ext cx="8534400" cy="4929413"/>
              </a:xfrm>
              <a:blipFill>
                <a:blip r:embed="rId3"/>
                <a:stretch>
                  <a:fillRect l="-74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4" name="object 3">
            <a:extLst>
              <a:ext uri="{FF2B5EF4-FFF2-40B4-BE49-F238E27FC236}">
                <a16:creationId xmlns:a16="http://schemas.microsoft.com/office/drawing/2014/main" id="{9EA475FD-1B7F-9DA0-F2AF-3F2E32BA33CD}"/>
              </a:ext>
            </a:extLst>
          </p:cNvPr>
          <p:cNvGrpSpPr/>
          <p:nvPr/>
        </p:nvGrpSpPr>
        <p:grpSpPr>
          <a:xfrm>
            <a:off x="1517329" y="4305816"/>
            <a:ext cx="6048672" cy="1008112"/>
            <a:chOff x="1435315" y="2157432"/>
            <a:chExt cx="7296150" cy="1396365"/>
          </a:xfrm>
        </p:grpSpPr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C7E70251-E628-920A-8043-AEFCF2337248}"/>
                </a:ext>
              </a:extLst>
            </p:cNvPr>
            <p:cNvSpPr/>
            <p:nvPr/>
          </p:nvSpPr>
          <p:spPr>
            <a:xfrm>
              <a:off x="1448030" y="2478499"/>
              <a:ext cx="7270750" cy="1062355"/>
            </a:xfrm>
            <a:custGeom>
              <a:avLst/>
              <a:gdLst/>
              <a:ahLst/>
              <a:cxnLst/>
              <a:rect l="l" t="t" r="r" b="b"/>
              <a:pathLst>
                <a:path w="7270750" h="1062354">
                  <a:moveTo>
                    <a:pt x="0" y="0"/>
                  </a:moveTo>
                  <a:lnTo>
                    <a:pt x="0" y="1062103"/>
                  </a:lnTo>
                  <a:lnTo>
                    <a:pt x="7270295" y="1062103"/>
                  </a:lnTo>
                  <a:lnTo>
                    <a:pt x="7270295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sz="1600" i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      To do reinforcement learning, need to explore the state space.</a:t>
              </a:r>
            </a:p>
            <a:p>
              <a:endParaRPr lang="en-US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object 5">
              <a:extLst>
                <a:ext uri="{FF2B5EF4-FFF2-40B4-BE49-F238E27FC236}">
                  <a16:creationId xmlns:a16="http://schemas.microsoft.com/office/drawing/2014/main" id="{AAB1057F-421A-6772-9AEB-7948A2F24798}"/>
                </a:ext>
              </a:extLst>
            </p:cNvPr>
            <p:cNvSpPr/>
            <p:nvPr/>
          </p:nvSpPr>
          <p:spPr>
            <a:xfrm>
              <a:off x="1575185" y="2157432"/>
              <a:ext cx="5425440" cy="642620"/>
            </a:xfrm>
            <a:custGeom>
              <a:avLst/>
              <a:gdLst/>
              <a:ahLst/>
              <a:cxnLst/>
              <a:rect l="l" t="t" r="r" b="b"/>
              <a:pathLst>
                <a:path w="5425440" h="642619">
                  <a:moveTo>
                    <a:pt x="542506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425065" y="642132"/>
                  </a:lnTo>
                  <a:lnTo>
                    <a:pt x="5425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r>
                <a:rPr lang="en-GB" sz="1800" b="1" spc="50" dirty="0">
                  <a:solidFill>
                    <a:srgbClr val="FF0000"/>
                  </a:solidFill>
                  <a:latin typeface="Trebuchet MS"/>
                  <a:cs typeface="Trebuchet MS"/>
                </a:rPr>
                <a:t>          </a:t>
              </a:r>
              <a:r>
                <a:rPr lang="en-GB" sz="1800" b="1" i="0" spc="50" dirty="0">
                  <a:solidFill>
                    <a:srgbClr val="FF0000"/>
                  </a:solidFill>
                  <a:latin typeface="Trebuchet MS"/>
                  <a:cs typeface="Trebuchet MS"/>
                </a:rPr>
                <a:t>Key</a:t>
              </a:r>
              <a:r>
                <a:rPr lang="en-GB" sz="1800" b="1" i="0" spc="185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20" dirty="0">
                  <a:solidFill>
                    <a:srgbClr val="FF0000"/>
                  </a:solidFill>
                  <a:latin typeface="Trebuchet MS"/>
                  <a:cs typeface="Trebuchet MS"/>
                </a:rPr>
                <a:t>idea:</a:t>
              </a:r>
              <a:r>
                <a:rPr lang="en-GB" b="1" i="0" spc="-20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35" dirty="0">
                  <a:solidFill>
                    <a:srgbClr val="FF0000"/>
                  </a:solidFill>
                  <a:latin typeface="Trebuchet MS"/>
                  <a:cs typeface="Trebuchet MS"/>
                </a:rPr>
                <a:t>exploration</a:t>
              </a:r>
              <a:endParaRPr lang="en-GB" sz="1800" i="0" dirty="0">
                <a:latin typeface="Trebuchet MS"/>
                <a:cs typeface="Trebuchet MS"/>
              </a:endParaRPr>
            </a:p>
          </p:txBody>
        </p:sp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9A42B54E-CF4C-1503-F219-04D19E05806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185" y="2157432"/>
              <a:ext cx="642132" cy="642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31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1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196752"/>
                <a:ext cx="8534400" cy="4929413"/>
              </a:xfrm>
            </p:spPr>
            <p:txBody>
              <a:bodyPr/>
              <a:lstStyle/>
              <a:p>
                <a:pPr marL="0" indent="0">
                  <a:lnSpc>
                    <a:spcPct val="80000"/>
                  </a:lnSpc>
                  <a:buNone/>
                </a:pPr>
                <a:endParaRPr lang="en-US" sz="210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1950" dirty="0"/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000" dirty="0"/>
                  <a:t>Problem: </a:t>
                </a:r>
                <a:r>
                  <a:rPr lang="en-US" sz="2000" dirty="0">
                    <a:solidFill>
                      <a:schemeClr val="tx1"/>
                    </a:solidFill>
                  </a:rPr>
                  <a:t>won’t even see (s, a) if a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l-GR" sz="2000" dirty="0">
                    <a:solidFill>
                      <a:schemeClr val="tx1"/>
                    </a:solidFill>
                  </a:rPr>
                  <a:t>π(</a:t>
                </a:r>
                <a:r>
                  <a:rPr lang="en-US" sz="2000" dirty="0">
                    <a:solidFill>
                      <a:schemeClr val="tx1"/>
                    </a:solidFill>
                  </a:rPr>
                  <a:t>s) (a = quit)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endParaRP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2000" dirty="0">
                    <a:solidFill>
                      <a:srgbClr val="333399"/>
                    </a:solidFill>
                  </a:rPr>
                  <a:t>Solution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: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itchFamily="34" charset="0"/>
                    <a:ea typeface="+mn-ea"/>
                    <a:cs typeface="+mn-cs"/>
                  </a:rPr>
                  <a:t>need </a:t>
                </a:r>
                <a:r>
                  <a:rPr lang="el-GR" sz="2000" dirty="0">
                    <a:solidFill>
                      <a:schemeClr val="tx1"/>
                    </a:solidFill>
                  </a:rPr>
                  <a:t>π</a:t>
                </a:r>
                <a:r>
                  <a:rPr lang="en-US" sz="2000" dirty="0">
                    <a:solidFill>
                      <a:schemeClr val="tx1"/>
                    </a:solidFill>
                  </a:rPr>
                  <a:t> to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explore</a:t>
                </a:r>
                <a:r>
                  <a:rPr lang="en-US" sz="2000" dirty="0">
                    <a:solidFill>
                      <a:schemeClr val="tx1"/>
                    </a:solidFill>
                  </a:rPr>
                  <a:t> explicitly </a:t>
                </a:r>
              </a:p>
            </p:txBody>
          </p:sp>
        </mc:Choice>
        <mc:Fallback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96752"/>
                <a:ext cx="8534400" cy="4929413"/>
              </a:xfrm>
              <a:blipFill>
                <a:blip r:embed="rId3"/>
                <a:stretch>
                  <a:fillRect l="-744" b="-102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34" name="object 3">
            <a:extLst>
              <a:ext uri="{FF2B5EF4-FFF2-40B4-BE49-F238E27FC236}">
                <a16:creationId xmlns:a16="http://schemas.microsoft.com/office/drawing/2014/main" id="{9EA475FD-1B7F-9DA0-F2AF-3F2E32BA33CD}"/>
              </a:ext>
            </a:extLst>
          </p:cNvPr>
          <p:cNvGrpSpPr/>
          <p:nvPr/>
        </p:nvGrpSpPr>
        <p:grpSpPr>
          <a:xfrm>
            <a:off x="1517329" y="4305816"/>
            <a:ext cx="6048672" cy="1008112"/>
            <a:chOff x="1435315" y="2157432"/>
            <a:chExt cx="7296150" cy="1396365"/>
          </a:xfrm>
        </p:grpSpPr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C7E70251-E628-920A-8043-AEFCF2337248}"/>
                </a:ext>
              </a:extLst>
            </p:cNvPr>
            <p:cNvSpPr/>
            <p:nvPr/>
          </p:nvSpPr>
          <p:spPr>
            <a:xfrm>
              <a:off x="1448030" y="2478499"/>
              <a:ext cx="7270750" cy="1062355"/>
            </a:xfrm>
            <a:custGeom>
              <a:avLst/>
              <a:gdLst/>
              <a:ahLst/>
              <a:cxnLst/>
              <a:rect l="l" t="t" r="r" b="b"/>
              <a:pathLst>
                <a:path w="7270750" h="1062354">
                  <a:moveTo>
                    <a:pt x="0" y="0"/>
                  </a:moveTo>
                  <a:lnTo>
                    <a:pt x="0" y="1062103"/>
                  </a:lnTo>
                  <a:lnTo>
                    <a:pt x="7270295" y="1062103"/>
                  </a:lnTo>
                  <a:lnTo>
                    <a:pt x="7270295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sz="1600" i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      To do reinforcement learning, need to explore the state space.</a:t>
              </a:r>
            </a:p>
            <a:p>
              <a:endParaRPr lang="en-US" sz="16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object 5">
              <a:extLst>
                <a:ext uri="{FF2B5EF4-FFF2-40B4-BE49-F238E27FC236}">
                  <a16:creationId xmlns:a16="http://schemas.microsoft.com/office/drawing/2014/main" id="{AAB1057F-421A-6772-9AEB-7948A2F24798}"/>
                </a:ext>
              </a:extLst>
            </p:cNvPr>
            <p:cNvSpPr/>
            <p:nvPr/>
          </p:nvSpPr>
          <p:spPr>
            <a:xfrm>
              <a:off x="1575185" y="2157432"/>
              <a:ext cx="5425440" cy="642620"/>
            </a:xfrm>
            <a:custGeom>
              <a:avLst/>
              <a:gdLst/>
              <a:ahLst/>
              <a:cxnLst/>
              <a:rect l="l" t="t" r="r" b="b"/>
              <a:pathLst>
                <a:path w="5425440" h="642619">
                  <a:moveTo>
                    <a:pt x="542506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425065" y="642132"/>
                  </a:lnTo>
                  <a:lnTo>
                    <a:pt x="54250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r>
                <a:rPr lang="en-GB" sz="1800" b="1" spc="50" dirty="0">
                  <a:solidFill>
                    <a:srgbClr val="FF0000"/>
                  </a:solidFill>
                  <a:latin typeface="Trebuchet MS"/>
                  <a:cs typeface="Trebuchet MS"/>
                </a:rPr>
                <a:t>          </a:t>
              </a:r>
              <a:r>
                <a:rPr lang="en-GB" sz="1800" b="1" i="0" spc="50" dirty="0">
                  <a:solidFill>
                    <a:srgbClr val="FF0000"/>
                  </a:solidFill>
                  <a:latin typeface="Trebuchet MS"/>
                  <a:cs typeface="Trebuchet MS"/>
                </a:rPr>
                <a:t>Key</a:t>
              </a:r>
              <a:r>
                <a:rPr lang="en-GB" sz="1800" b="1" i="0" spc="185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20" dirty="0">
                  <a:solidFill>
                    <a:srgbClr val="FF0000"/>
                  </a:solidFill>
                  <a:latin typeface="Trebuchet MS"/>
                  <a:cs typeface="Trebuchet MS"/>
                </a:rPr>
                <a:t>idea:</a:t>
              </a:r>
              <a:r>
                <a:rPr lang="en-GB" b="1" i="0" spc="-20" dirty="0">
                  <a:solidFill>
                    <a:srgbClr val="FF0000"/>
                  </a:solidFill>
                  <a:latin typeface="Trebuchet MS"/>
                  <a:cs typeface="Trebuchet MS"/>
                </a:rPr>
                <a:t> </a:t>
              </a:r>
              <a:r>
                <a:rPr lang="en-GB" sz="1800" b="1" i="0" spc="-35" dirty="0">
                  <a:solidFill>
                    <a:srgbClr val="FF0000"/>
                  </a:solidFill>
                  <a:latin typeface="Trebuchet MS"/>
                  <a:cs typeface="Trebuchet MS"/>
                </a:rPr>
                <a:t>exploration</a:t>
              </a:r>
              <a:endParaRPr lang="en-GB" sz="1800" i="0" dirty="0">
                <a:latin typeface="Trebuchet MS"/>
                <a:cs typeface="Trebuchet MS"/>
              </a:endParaRPr>
            </a:p>
          </p:txBody>
        </p:sp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9A42B54E-CF4C-1503-F219-04D19E05806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5185" y="2157432"/>
              <a:ext cx="642132" cy="642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1190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quit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quit</a:t>
            </a:r>
            <a:r>
              <a:rPr lang="en-US" sz="2000" dirty="0"/>
              <a:t>, R,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>
                <a:solidFill>
                  <a:srgbClr val="FF0000"/>
                </a:solidFill>
              </a:rPr>
              <a:t>Transitioning?</a:t>
            </a:r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Reward?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4/7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3/7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4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3989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sz="2100" dirty="0"/>
              <a:t>Notes:</a:t>
            </a:r>
          </a:p>
          <a:p>
            <a:pPr marL="0" indent="0" algn="just">
              <a:lnSpc>
                <a:spcPct val="80000"/>
              </a:lnSpc>
              <a:buNone/>
            </a:pPr>
            <a:endParaRPr lang="en-US" sz="1950" dirty="0"/>
          </a:p>
          <a:p>
            <a:pPr lvl="1" algn="just">
              <a:lnSpc>
                <a:spcPct val="80000"/>
              </a:lnSpc>
            </a:pPr>
            <a:r>
              <a:rPr lang="en-US" sz="1800" dirty="0"/>
              <a:t>Our </a:t>
            </a:r>
            <a:r>
              <a:rPr lang="en-US" sz="1800" dirty="0">
                <a:solidFill>
                  <a:srgbClr val="FF0000"/>
                </a:solidFill>
              </a:rPr>
              <a:t>policies</a:t>
            </a:r>
            <a:r>
              <a:rPr lang="en-US" sz="1800" dirty="0"/>
              <a:t> have been </a:t>
            </a:r>
            <a:r>
              <a:rPr lang="en-US" sz="1800" dirty="0">
                <a:solidFill>
                  <a:srgbClr val="FF0000"/>
                </a:solidFill>
              </a:rPr>
              <a:t>deterministic</a:t>
            </a:r>
            <a:r>
              <a:rPr lang="en-US" sz="1800" dirty="0"/>
              <a:t>. However, if we use such a policy to generate data, there are certain (s, a) pairs that we </a:t>
            </a:r>
            <a:r>
              <a:rPr lang="en-US" sz="1800" dirty="0">
                <a:solidFill>
                  <a:srgbClr val="FF0000"/>
                </a:solidFill>
              </a:rPr>
              <a:t>will never see </a:t>
            </a:r>
            <a:r>
              <a:rPr lang="en-US" sz="1800" dirty="0"/>
              <a:t>and, therefore, never be able to estimate their </a:t>
            </a:r>
            <a:r>
              <a:rPr lang="en-US" sz="1800" dirty="0">
                <a:solidFill>
                  <a:srgbClr val="FF0000"/>
                </a:solidFill>
              </a:rPr>
              <a:t>Q-value</a:t>
            </a:r>
            <a:r>
              <a:rPr lang="en-US" sz="1800" dirty="0"/>
              <a:t> and never know what the effect of those actions are.</a:t>
            </a:r>
          </a:p>
          <a:p>
            <a:pPr marL="342882" lvl="1" indent="0" algn="just">
              <a:lnSpc>
                <a:spcPct val="80000"/>
              </a:lnSpc>
              <a:buNone/>
            </a:pPr>
            <a:endParaRPr lang="en-US" sz="1800" dirty="0"/>
          </a:p>
          <a:p>
            <a:pPr lvl="1" algn="just">
              <a:lnSpc>
                <a:spcPct val="80000"/>
              </a:lnSpc>
            </a:pPr>
            <a:r>
              <a:rPr lang="en-US" sz="1800" dirty="0"/>
              <a:t>This problem points at the most important characteristic of reinforcement learning, which is the need for </a:t>
            </a:r>
            <a:r>
              <a:rPr lang="en-US" sz="1800" b="1" dirty="0"/>
              <a:t>exploration</a:t>
            </a:r>
            <a:r>
              <a:rPr lang="en-US" sz="1800" dirty="0"/>
              <a:t>. </a:t>
            </a:r>
          </a:p>
          <a:p>
            <a:pPr lvl="1" algn="just">
              <a:lnSpc>
                <a:spcPct val="80000"/>
              </a:lnSpc>
            </a:pPr>
            <a:endParaRPr lang="en-US" sz="1800" dirty="0"/>
          </a:p>
          <a:p>
            <a:pPr lvl="1" algn="just">
              <a:lnSpc>
                <a:spcPct val="80000"/>
              </a:lnSpc>
            </a:pPr>
            <a:r>
              <a:rPr lang="en-US" sz="1800" dirty="0"/>
              <a:t>This distinguishes reinforcement learning from supervised learning, because now we actually have to act to get data, rather than just having data poured over us.</a:t>
            </a:r>
          </a:p>
          <a:p>
            <a:pPr marL="342882" lvl="1" indent="0" algn="just">
              <a:lnSpc>
                <a:spcPct val="80000"/>
              </a:lnSpc>
              <a:buNone/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if </a:t>
            </a:r>
            <a:r>
              <a:rPr lang="el-GR" sz="1800" dirty="0"/>
              <a:t>π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FF0000"/>
                </a:solidFill>
              </a:rPr>
              <a:t>non-deterministic policy </a:t>
            </a:r>
            <a:r>
              <a:rPr lang="en-US" sz="1800" dirty="0"/>
              <a:t>that allows us to explore each </a:t>
            </a:r>
            <a:r>
              <a:rPr lang="en-US" sz="1800" dirty="0">
                <a:solidFill>
                  <a:srgbClr val="FF0000"/>
                </a:solidFill>
              </a:rPr>
              <a:t>state and action infinitely</a:t>
            </a:r>
            <a:r>
              <a:rPr lang="en-US" sz="1800" dirty="0"/>
              <a:t> often (possibly over multiple episodes), then the estimates of the transitions and rewards will converge.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1800" dirty="0"/>
          </a:p>
          <a:p>
            <a:pPr lvl="1">
              <a:lnSpc>
                <a:spcPct val="80000"/>
              </a:lnSpc>
            </a:pPr>
            <a:r>
              <a:rPr lang="en-US" sz="1800" dirty="0"/>
              <a:t>Once we get an estimate for the T and R, we can simply plug them into our MDP and solve it using standard value or policy iteration to produce a policy.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5715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model-based to model-free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 algn="just">
              <a:lnSpc>
                <a:spcPct val="80000"/>
              </a:lnSpc>
              <a:buNone/>
            </a:pPr>
            <a:endParaRPr lang="en-US" sz="195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All that matters for prediction is (estimate of) </a:t>
            </a:r>
            <a:r>
              <a:rPr lang="en-US" sz="2000" i="1" dirty="0" err="1"/>
              <a:t>Q</a:t>
            </a:r>
            <a:r>
              <a:rPr lang="en-US" sz="2000" i="1" baseline="-25000" dirty="0" err="1"/>
              <a:t>opt</a:t>
            </a:r>
            <a:r>
              <a:rPr lang="en-US" sz="2000" i="1" dirty="0"/>
              <a:t>(s, a).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0E11157-B5E5-D853-A2F9-81BC6556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84784"/>
            <a:ext cx="4680520" cy="720080"/>
          </a:xfrm>
          <a:prstGeom prst="rect">
            <a:avLst/>
          </a:prstGeom>
        </p:spPr>
      </p:pic>
      <p:grpSp>
        <p:nvGrpSpPr>
          <p:cNvPr id="5" name="object 5">
            <a:extLst>
              <a:ext uri="{FF2B5EF4-FFF2-40B4-BE49-F238E27FC236}">
                <a16:creationId xmlns:a16="http://schemas.microsoft.com/office/drawing/2014/main" id="{86D88EB7-7470-9BED-B58E-699D1847AD13}"/>
              </a:ext>
            </a:extLst>
          </p:cNvPr>
          <p:cNvGrpSpPr/>
          <p:nvPr/>
        </p:nvGrpSpPr>
        <p:grpSpPr>
          <a:xfrm>
            <a:off x="2308395" y="3789041"/>
            <a:ext cx="4711878" cy="1296144"/>
            <a:chOff x="2367730" y="4252381"/>
            <a:chExt cx="5431155" cy="1396365"/>
          </a:xfrm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5574CDAB-2EBA-AE5B-5D4E-A6F19B5B1F84}"/>
                </a:ext>
              </a:extLst>
            </p:cNvPr>
            <p:cNvSpPr/>
            <p:nvPr/>
          </p:nvSpPr>
          <p:spPr>
            <a:xfrm>
              <a:off x="2380445" y="4573447"/>
              <a:ext cx="5405755" cy="1062355"/>
            </a:xfrm>
            <a:custGeom>
              <a:avLst/>
              <a:gdLst/>
              <a:ahLst/>
              <a:cxnLst/>
              <a:rect l="l" t="t" r="r" b="b"/>
              <a:pathLst>
                <a:path w="5405755" h="1062354">
                  <a:moveTo>
                    <a:pt x="0" y="0"/>
                  </a:moveTo>
                  <a:lnTo>
                    <a:pt x="0" y="1062103"/>
                  </a:lnTo>
                  <a:lnTo>
                    <a:pt x="5405465" y="1062103"/>
                  </a:lnTo>
                  <a:lnTo>
                    <a:pt x="5405465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D3849C05-A18D-03A5-188C-2299828D4240}"/>
                </a:ext>
              </a:extLst>
            </p:cNvPr>
            <p:cNvSpPr/>
            <p:nvPr/>
          </p:nvSpPr>
          <p:spPr>
            <a:xfrm>
              <a:off x="2507600" y="4252381"/>
              <a:ext cx="5151755" cy="642620"/>
            </a:xfrm>
            <a:custGeom>
              <a:avLst/>
              <a:gdLst/>
              <a:ahLst/>
              <a:cxnLst/>
              <a:rect l="l" t="t" r="r" b="b"/>
              <a:pathLst>
                <a:path w="5151755" h="642620">
                  <a:moveTo>
                    <a:pt x="515115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151155" y="642132"/>
                  </a:lnTo>
                  <a:lnTo>
                    <a:pt x="51511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094D067A-12A3-2FBA-6F16-DD4357CA540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7601" y="4252381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800E76-0305-5A1F-4420-D414537C3A45}"/>
              </a:ext>
            </a:extLst>
          </p:cNvPr>
          <p:cNvSpPr txBox="1"/>
          <p:nvPr/>
        </p:nvSpPr>
        <p:spPr>
          <a:xfrm>
            <a:off x="2406699" y="3849293"/>
            <a:ext cx="457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0865">
              <a:lnSpc>
                <a:spcPct val="100000"/>
              </a:lnSpc>
              <a:spcBef>
                <a:spcPts val="140"/>
              </a:spcBef>
              <a:tabLst>
                <a:tab pos="2115185" algn="l"/>
              </a:tabLst>
            </a:pPr>
            <a:r>
              <a:rPr lang="en-GB" sz="1800" b="1" spc="5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lang="en-GB" sz="1800" b="1" spc="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1800" b="1" spc="-20" dirty="0">
                <a:solidFill>
                  <a:srgbClr val="FF0000"/>
                </a:solidFill>
                <a:latin typeface="Trebuchet MS"/>
                <a:cs typeface="Trebuchet MS"/>
              </a:rPr>
              <a:t>idea:</a:t>
            </a:r>
            <a:r>
              <a:rPr lang="en-GB" b="1" spc="-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1800" b="1" spc="-35" dirty="0">
                <a:solidFill>
                  <a:srgbClr val="FF0000"/>
                </a:solidFill>
                <a:latin typeface="Trebuchet MS"/>
                <a:cs typeface="Trebuchet MS"/>
              </a:rPr>
              <a:t>model-</a:t>
            </a:r>
            <a:r>
              <a:rPr lang="en-GB" sz="1800" b="1" spc="-50" dirty="0">
                <a:solidFill>
                  <a:srgbClr val="FF0000"/>
                </a:solidFill>
                <a:latin typeface="Trebuchet MS"/>
                <a:cs typeface="Trebuchet MS"/>
              </a:rPr>
              <a:t>free</a:t>
            </a:r>
            <a:r>
              <a:rPr lang="en-GB" sz="1800" b="1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1800" b="1" spc="-40" dirty="0">
                <a:solidFill>
                  <a:srgbClr val="FF0000"/>
                </a:solidFill>
                <a:latin typeface="Trebuchet MS"/>
                <a:cs typeface="Trebuchet MS"/>
              </a:rPr>
              <a:t>learning</a:t>
            </a:r>
            <a:endParaRPr lang="en-GB" sz="1800" dirty="0">
              <a:latin typeface="Trebuchet MS"/>
              <a:cs typeface="Trebuchet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7D343-8775-CC3B-F2BF-343CC5D44F6B}"/>
              </a:ext>
            </a:extLst>
          </p:cNvPr>
          <p:cNvSpPr txBox="1"/>
          <p:nvPr/>
        </p:nvSpPr>
        <p:spPr>
          <a:xfrm>
            <a:off x="2976624" y="4382408"/>
            <a:ext cx="336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Try to estimate </a:t>
            </a: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baseline="-25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(s, a)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directly.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03837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Markov Decision Process (MDPs)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344DD-0B85-37FE-9B9A-E8F54D59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r>
              <a:rPr lang="en-GB" dirty="0">
                <a:solidFill>
                  <a:schemeClr val="tx1"/>
                </a:solidFill>
              </a:rPr>
              <a:t>Following a </a:t>
            </a:r>
            <a:r>
              <a:rPr lang="en-GB" dirty="0">
                <a:solidFill>
                  <a:srgbClr val="00B050"/>
                </a:solidFill>
              </a:rPr>
              <a:t>policy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π </a:t>
            </a:r>
            <a:r>
              <a:rPr lang="en-GB" dirty="0">
                <a:solidFill>
                  <a:schemeClr val="tx1"/>
                </a:solidFill>
              </a:rPr>
              <a:t>produces a path </a:t>
            </a:r>
            <a:r>
              <a:rPr lang="en-GB" dirty="0">
                <a:solidFill>
                  <a:srgbClr val="00B050"/>
                </a:solidFill>
              </a:rPr>
              <a:t>(episode)</a:t>
            </a:r>
            <a:r>
              <a:rPr lang="en-SE" dirty="0">
                <a:solidFill>
                  <a:srgbClr val="00B050"/>
                </a:solidFill>
              </a:rPr>
              <a:t> </a:t>
            </a:r>
          </a:p>
          <a:p>
            <a:pPr marL="0" marR="60325" lvl="0" indent="0" algn="ctr" defTabSz="914400" rtl="0" eaLnBrk="1" fontAlgn="auto" latinLnBrk="0" hangingPunct="1">
              <a:lnSpc>
                <a:spcPct val="100000"/>
              </a:lnSpc>
              <a:spcBef>
                <a:spcPts val="3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i="1" spc="114" dirty="0">
                <a:solidFill>
                  <a:srgbClr val="A52929"/>
                </a:solidFill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625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0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625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625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625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625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625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625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625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5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625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5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625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5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5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625" i="1" u="none" strike="noStrike" kern="1200" cap="none" spc="37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r>
              <a:rPr kumimoji="0" lang="en-GB" sz="25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625" i="1" u="none" strike="noStrike" kern="1200" cap="none" spc="75" normalizeH="0" baseline="-12698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r>
              <a:rPr kumimoji="0" lang="en-GB" sz="2500" i="1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5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i="1" u="none" strike="noStrike" kern="1200" cap="none" spc="160" normalizeH="0" baseline="0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625" i="1" u="none" strike="noStrike" kern="1200" cap="none" spc="240" normalizeH="0" baseline="-12698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endParaRPr kumimoji="0" lang="en-GB" sz="2625" i="0" u="none" strike="noStrike" kern="1200" cap="none" spc="0" normalizeH="0" baseline="-12698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r>
              <a:rPr kumimoji="0" lang="en-GB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Value </a:t>
            </a:r>
            <a:r>
              <a:rPr kumimoji="0" lang="en-GB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function</a:t>
            </a:r>
            <a:r>
              <a:rPr kumimoji="0" lang="en-GB" b="0" i="0" u="none" strike="noStrike" kern="1200" cap="none" spc="3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b="0" i="1" u="none" strike="noStrike" kern="1200" cap="none" spc="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V</a:t>
            </a:r>
            <a:r>
              <a:rPr kumimoji="0" lang="el-GR" b="0" i="1" u="none" strike="noStrike" kern="1200" cap="none" spc="60" normalizeH="0" baseline="-12698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r>
              <a:rPr kumimoji="0" lang="el-GR" b="0" i="1" u="none" strike="noStrike" kern="1200" cap="none" spc="-637" normalizeH="0" baseline="-12698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b="0" i="0" u="none" strike="noStrike" kern="1200" cap="none" spc="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(</a:t>
            </a:r>
            <a:r>
              <a:rPr kumimoji="0" lang="en-GB" b="0" i="1" u="none" strike="noStrike" kern="1200" cap="none" spc="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b="0" i="0" u="none" strike="noStrike" kern="1200" cap="none" spc="1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Calibri" panose="020F0502020204030204" pitchFamily="34" charset="0"/>
              </a:rPr>
              <a:t>)</a:t>
            </a:r>
            <a:r>
              <a:rPr kumimoji="0" lang="en-GB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: </a:t>
            </a:r>
            <a:r>
              <a:rPr kumimoji="0" lang="en-GB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expected </a:t>
            </a:r>
            <a:r>
              <a:rPr kumimoji="0" lang="en-GB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utility </a:t>
            </a:r>
            <a:r>
              <a:rPr kumimoji="0" lang="en-GB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if </a:t>
            </a:r>
            <a:r>
              <a:rPr kumimoji="0" lang="en-GB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follow </a:t>
            </a:r>
            <a:r>
              <a:rPr kumimoji="0" lang="el-GR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π </a:t>
            </a:r>
            <a:r>
              <a:rPr kumimoji="0" lang="en-GB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from </a:t>
            </a:r>
            <a:r>
              <a:rPr kumimoji="0" lang="en-GB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state</a:t>
            </a:r>
            <a:r>
              <a:rPr kumimoji="0" lang="en-GB" b="0" i="0" u="none" strike="noStrike" kern="1200" cap="none" spc="5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b="0" i="1" u="none" strike="noStrike" kern="1200" cap="none" spc="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</a:p>
          <a:p>
            <a:pPr marL="501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1" u="none" strike="noStrike" kern="1200" cap="none" spc="1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lang="en-GB" i="1" kern="1200" spc="175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1" u="none" strike="noStrike" kern="1200" cap="none" spc="17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60045" indent="-322580" fontAlgn="auto">
              <a:spcBef>
                <a:spcPts val="140"/>
              </a:spcBef>
              <a:spcAft>
                <a:spcPts val="0"/>
              </a:spcAft>
              <a:buClrTx/>
              <a:buFont typeface="DejaVu Sans"/>
              <a:buChar char="•"/>
              <a:tabLst>
                <a:tab pos="360045" algn="l"/>
                <a:tab pos="360680" algn="l"/>
                <a:tab pos="4248150" algn="l"/>
              </a:tabLst>
              <a:defRPr/>
            </a:pPr>
            <a:r>
              <a:rPr kumimoji="0" lang="en-GB" sz="25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Q-value  </a:t>
            </a:r>
            <a:r>
              <a:rPr kumimoji="0" lang="en-GB" sz="25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function </a:t>
            </a:r>
            <a:r>
              <a:rPr kumimoji="0" lang="en-GB" sz="2500" b="0" i="1" u="none" strike="noStrike" kern="1200" cap="none" spc="1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Q</a:t>
            </a:r>
            <a:r>
              <a:rPr kumimoji="0" lang="el-GR" sz="2625" b="0" i="1" u="none" strike="noStrike" kern="1200" cap="none" spc="292" normalizeH="0" baseline="-12698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r>
              <a:rPr kumimoji="0" lang="el-GR" sz="2625" b="0" i="1" u="none" strike="noStrike" kern="1200" cap="none" spc="-615" normalizeH="0" baseline="-12698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500" b="0" i="0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(</a:t>
            </a:r>
            <a:r>
              <a:rPr kumimoji="0" lang="en-GB" sz="2500" b="0" i="1" u="none" strike="noStrike" kern="1200" cap="none" spc="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s,</a:t>
            </a:r>
            <a:r>
              <a:rPr kumimoji="0" lang="en-GB" sz="2500" b="0" i="1" u="none" strike="noStrike" kern="1200" cap="none" spc="-3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b="0" i="1" u="none" strike="noStrike" kern="1200" cap="none" spc="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Calibri" panose="020F0502020204030204" pitchFamily="34" charset="0"/>
              </a:rPr>
              <a:t>)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: </a:t>
            </a:r>
            <a:r>
              <a:rPr kumimoji="0" lang="en-GB" sz="25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expected </a:t>
            </a:r>
            <a:r>
              <a:rPr kumimoji="0" lang="en-GB" sz="25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utility </a:t>
            </a:r>
            <a:r>
              <a:rPr kumimoji="0" lang="en-GB" sz="25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if </a:t>
            </a:r>
            <a:r>
              <a:rPr kumimoji="0" lang="en-GB" sz="25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first </a:t>
            </a:r>
            <a:r>
              <a:rPr kumimoji="0" lang="en-GB" sz="2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take </a:t>
            </a:r>
            <a:r>
              <a:rPr kumimoji="0" lang="en-GB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action</a:t>
            </a:r>
            <a:r>
              <a:rPr kumimoji="0" lang="en-GB" sz="25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500" b="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 </a:t>
            </a:r>
            <a:r>
              <a:rPr kumimoji="0" lang="en-GB" sz="2500" b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from state s and then follow </a:t>
            </a:r>
            <a:r>
              <a:rPr kumimoji="0" lang="el-GR" sz="2500" b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endParaRPr kumimoji="0" lang="en-US" sz="2500" b="0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465" indent="0" fontAlgn="auto">
              <a:spcBef>
                <a:spcPts val="140"/>
              </a:spcBef>
              <a:spcAft>
                <a:spcPts val="0"/>
              </a:spcAft>
              <a:buClr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l-GR" sz="2500" b="0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60045" indent="-322580" fontAlgn="auto">
              <a:spcBef>
                <a:spcPts val="140"/>
              </a:spcBef>
              <a:spcAft>
                <a:spcPts val="0"/>
              </a:spcAft>
              <a:buClrTx/>
              <a:buFont typeface="DejaVu Sans"/>
              <a:buChar char="•"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1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lang="en-GB" i="1" kern="1200" spc="175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C156D02B-CF51-8E85-0AAC-D4DE31F0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01008"/>
            <a:ext cx="3096344" cy="8640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AA5761-7B48-AAD6-F19A-EF7403081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200648"/>
            <a:ext cx="4824536" cy="748631"/>
          </a:xfrm>
          <a:prstGeom prst="rect">
            <a:avLst/>
          </a:prstGeom>
        </p:spPr>
      </p:pic>
      <p:sp>
        <p:nvSpPr>
          <p:cNvPr id="13" name="object 40">
            <a:extLst>
              <a:ext uri="{FF2B5EF4-FFF2-40B4-BE49-F238E27FC236}">
                <a16:creationId xmlns:a16="http://schemas.microsoft.com/office/drawing/2014/main" id="{7243B62E-AA4E-ECCF-EC27-84DB1A53D020}"/>
              </a:ext>
            </a:extLst>
          </p:cNvPr>
          <p:cNvSpPr txBox="1"/>
          <p:nvPr/>
        </p:nvSpPr>
        <p:spPr>
          <a:xfrm>
            <a:off x="6862706" y="6597352"/>
            <a:ext cx="2249805" cy="168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CS221</a:t>
            </a:r>
            <a:r>
              <a:rPr sz="1000" i="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sz="1000" i="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Autumn</a:t>
            </a:r>
            <a:r>
              <a:rPr sz="1000" i="0" spc="15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sz="1000" i="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sz="1000" i="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Liang</a:t>
            </a:r>
            <a:r>
              <a:rPr sz="1000" i="0" spc="15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spc="6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sz="1000" i="0" spc="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000" i="0" spc="-1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Sadigh</a:t>
            </a:r>
            <a:endParaRPr sz="1000" i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513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1750" y="1943401"/>
            <a:ext cx="4110038" cy="3771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3591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GB" sz="2000" dirty="0">
                <a:solidFill>
                  <a:srgbClr val="0000A0"/>
                </a:solidFill>
                <a:cs typeface="Calibri" panose="020F0502020204030204" pitchFamily="34" charset="0"/>
              </a:rPr>
              <a:t>Data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</a:t>
            </a:r>
            <a:r>
              <a:rPr lang="en-GB" sz="2000" spc="-70" dirty="0">
                <a:solidFill>
                  <a:srgbClr val="0000A0"/>
                </a:solidFill>
                <a:cs typeface="Calibri" panose="020F0502020204030204" pitchFamily="34" charset="0"/>
              </a:rPr>
              <a:t>(following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policy </a:t>
            </a:r>
            <a:r>
              <a:rPr lang="el-GR" sz="2000" i="1" spc="-25" dirty="0">
                <a:solidFill>
                  <a:schemeClr val="tx1"/>
                </a:solidFill>
                <a:cs typeface="Calibri" panose="020F0502020204030204" pitchFamily="34" charset="0"/>
              </a:rPr>
              <a:t>π</a:t>
            </a:r>
            <a:r>
              <a:rPr lang="el-GR" sz="2000" spc="-25" dirty="0">
                <a:solidFill>
                  <a:srgbClr val="0000A0"/>
                </a:solidFill>
                <a:cs typeface="Calibri" panose="020F0502020204030204" pitchFamily="34" charset="0"/>
              </a:rPr>
              <a:t>)</a:t>
            </a:r>
            <a:r>
              <a:rPr lang="el-GR" sz="2000" spc="-25" dirty="0">
                <a:cs typeface="Calibri" panose="020F0502020204030204" pitchFamily="34" charset="0"/>
              </a:rPr>
              <a:t>:</a:t>
            </a:r>
            <a:endParaRPr lang="en-US" sz="2000" dirty="0"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US" sz="2000" i="1" spc="114" dirty="0">
                <a:solidFill>
                  <a:srgbClr val="A52929"/>
                </a:solidFill>
                <a:cs typeface="Calibri" panose="020F0502020204030204" pitchFamily="34" charset="0"/>
              </a:rPr>
              <a:t>        </a:t>
            </a:r>
            <a:r>
              <a:rPr kumimoji="0" lang="en-GB" sz="20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0</a:t>
            </a:r>
            <a:r>
              <a:rPr kumimoji="0" lang="en-GB" sz="20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0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0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0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1</a:t>
            </a:r>
            <a:r>
              <a:rPr kumimoji="0" lang="en-GB" sz="20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0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0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0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0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0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0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0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3</a:t>
            </a:r>
            <a:r>
              <a:rPr kumimoji="0" lang="en-GB" sz="20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00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.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;</a:t>
            </a:r>
            <a:r>
              <a:rPr kumimoji="0" lang="en-GB" sz="20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i="1" u="none" strike="noStrike" kern="1200" cap="none" spc="37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r>
              <a:rPr kumimoji="0" lang="en-GB" sz="20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i="1" u="none" strike="noStrike" kern="1200" cap="none" spc="75" normalizeH="0" baseline="-12698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r>
              <a:rPr kumimoji="0" lang="en-GB" sz="2000" i="1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i="1" u="none" strike="noStrike" kern="1200" cap="none" spc="160" normalizeH="0" baseline="0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i="1" u="none" strike="noStrike" kern="1200" cap="none" spc="240" normalizeH="0" baseline="-12698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cs typeface="Calibri" panose="020F0502020204030204" pitchFamily="34" charset="0"/>
              </a:rPr>
              <a:t>n</a:t>
            </a:r>
            <a:endParaRPr lang="en-US" sz="2000" dirty="0">
              <a:cs typeface="Calibri" panose="020F0502020204030204" pitchFamily="34" charset="0"/>
            </a:endParaRPr>
          </a:p>
          <a:p>
            <a:pPr marL="76200" marR="0" lvl="0" indent="0" defTabSz="914400" eaLnBrk="1" fontAlgn="auto" latinLnBrk="0" hangingPunct="1">
              <a:lnSpc>
                <a:spcPct val="100000"/>
              </a:lnSpc>
              <a:spcBef>
                <a:spcPts val="1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-1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cs typeface="Calibri" panose="020F0502020204030204" pitchFamily="34" charset="0"/>
              </a:rPr>
              <a:t>Recall</a:t>
            </a:r>
            <a:r>
              <a:rPr kumimoji="0" lang="en-GB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: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584200" marR="193040" lvl="0" indent="0" defTabSz="914400" eaLnBrk="1" fontAlgn="auto" latinLnBrk="0" hangingPunct="1">
              <a:lnSpc>
                <a:spcPct val="1016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0" cap="none" spc="25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Q</a:t>
            </a:r>
            <a:r>
              <a:rPr kumimoji="0" lang="el-GR" sz="2000" b="1" i="1" u="none" strike="noStrike" kern="0" cap="none" spc="38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r>
              <a:rPr kumimoji="0" lang="el-GR" sz="2000" b="1" i="1" u="none" strike="noStrike" kern="0" cap="none" spc="-63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1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(</a:t>
            </a:r>
            <a:r>
              <a:rPr kumimoji="0" lang="en-GB" sz="2000" b="1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s,</a:t>
            </a:r>
            <a:r>
              <a:rPr kumimoji="0" lang="en-GB" sz="2000" b="1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)</a:t>
            </a:r>
            <a:r>
              <a:rPr kumimoji="0" lang="en-GB" sz="2000" b="1" i="0" u="none" strike="noStrike" kern="0" cap="none" spc="-1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is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114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expected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utility</a:t>
            </a:r>
            <a:r>
              <a:rPr kumimoji="0" lang="en-GB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starting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at</a:t>
            </a:r>
            <a:r>
              <a:rPr kumimoji="0" lang="en-GB" sz="2000" b="0" i="0" u="none" strike="noStrike" kern="0" cap="none" spc="-3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first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taking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action</a:t>
            </a:r>
            <a:r>
              <a:rPr kumimoji="0" lang="en-GB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and </a:t>
            </a:r>
            <a:r>
              <a:rPr kumimoji="0" lang="en-GB" sz="2000" b="0" i="0" u="none" strike="noStrike" kern="0" cap="none" spc="-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then</a:t>
            </a:r>
            <a:r>
              <a:rPr kumimoji="0" lang="en-GB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following</a:t>
            </a:r>
            <a:r>
              <a:rPr kumimoji="0" lang="en-GB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policy</a:t>
            </a:r>
            <a:r>
              <a:rPr kumimoji="0" lang="en-GB" sz="2000" b="0" i="0" u="none" strike="noStrike" kern="0" cap="none" spc="-7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1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endParaRPr kumimoji="0" lang="el-GR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76200" marR="0" lvl="0" indent="0" defTabSz="914400" eaLnBrk="1" fontAlgn="auto" latinLnBrk="0" hangingPunct="1">
              <a:lnSpc>
                <a:spcPct val="100000"/>
              </a:lnSpc>
              <a:spcBef>
                <a:spcPts val="17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-1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cs typeface="Calibri" panose="020F0502020204030204" pitchFamily="34" charset="0"/>
              </a:rPr>
              <a:t>Utility</a:t>
            </a:r>
            <a:r>
              <a:rPr kumimoji="0" lang="en-GB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: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5842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0" cap="none" spc="9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u</a:t>
            </a:r>
            <a:r>
              <a:rPr kumimoji="0" lang="en-GB" sz="2000" b="0" i="1" u="none" strike="noStrike" kern="0" cap="none" spc="135" normalizeH="0" baseline="-12698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32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=</a:t>
            </a:r>
            <a:r>
              <a:rPr kumimoji="0" lang="en-GB" sz="2000" b="0" i="0" u="none" strike="noStrike" kern="0" cap="none" spc="-7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9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0" cap="none" spc="14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120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+</a:t>
            </a:r>
            <a:r>
              <a:rPr kumimoji="0" lang="en-GB" sz="200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γ</a:t>
            </a:r>
            <a:r>
              <a:rPr kumimoji="0" lang="el-GR" sz="2000" b="0" i="1" u="none" strike="noStrike" kern="0" cap="none" spc="1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l-GR" sz="2000" b="0" i="1" u="none" strike="noStrike" kern="0" cap="none" spc="-2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</a:t>
            </a:r>
            <a:r>
              <a:rPr kumimoji="0" lang="en-GB" sz="2000" b="0" i="0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+1</a:t>
            </a:r>
            <a:r>
              <a:rPr kumimoji="0" lang="en-GB" sz="2000" b="0" i="0" u="none" strike="noStrike" kern="0" cap="none" spc="35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+</a:t>
            </a:r>
            <a:r>
              <a:rPr kumimoji="0" lang="en-GB" sz="200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γ</a:t>
            </a:r>
            <a:r>
              <a:rPr kumimoji="0" lang="el-GR" sz="2000" b="0" i="0" u="none" strike="noStrike" kern="0" cap="none" spc="322" normalizeH="0" baseline="2857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l-GR" sz="2000" b="0" i="0" u="none" strike="noStrike" kern="0" cap="none" spc="345" normalizeH="0" baseline="28571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l-GR" sz="2000" b="0" i="1" u="none" strike="noStrike" kern="0" cap="none" spc="-2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r</a:t>
            </a:r>
            <a:r>
              <a:rPr kumimoji="0" lang="en-GB" sz="2000" b="0" i="1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</a:t>
            </a:r>
            <a:r>
              <a:rPr kumimoji="0" lang="en-GB" sz="2000" b="0" i="0" u="none" strike="noStrike" kern="0" cap="none" spc="37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+2</a:t>
            </a:r>
            <a:r>
              <a:rPr kumimoji="0" lang="en-GB" sz="2000" b="0" i="0" u="none" strike="noStrike" kern="0" cap="none" spc="35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+</a:t>
            </a:r>
            <a:r>
              <a:rPr kumimoji="0" lang="en-GB" sz="2000" b="0" i="0" u="none" strike="noStrike" kern="0" cap="none" spc="-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76200" marR="0" lvl="0" indent="0" defTabSz="914400" eaLnBrk="1" fontAlgn="auto" latinLnBrk="0" hangingPunct="1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-10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cs typeface="Calibri" panose="020F0502020204030204" pitchFamily="34" charset="0"/>
              </a:rPr>
              <a:t>Estimate</a:t>
            </a:r>
            <a:r>
              <a:rPr kumimoji="0" lang="en-GB" sz="20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: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5842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1" u="none" strike="noStrike" kern="0" cap="none" spc="-108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Q</a:t>
            </a:r>
            <a:r>
              <a:rPr kumimoji="0" lang="en-GB" sz="2000" b="0" i="1" u="none" strike="noStrike" kern="0" cap="none" spc="270" normalizeH="0" baseline="14444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ˆ </a:t>
            </a:r>
            <a:r>
              <a:rPr kumimoji="0" lang="el-GR" sz="2000" b="0" i="1" u="none" strike="noStrike" kern="0" cap="none" spc="3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π</a:t>
            </a:r>
            <a:r>
              <a:rPr kumimoji="0" lang="el-GR" sz="2000" b="0" i="1" u="none" strike="noStrike" kern="0" cap="none" spc="-63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l-GR" sz="20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(</a:t>
            </a:r>
            <a:r>
              <a:rPr kumimoji="0" lang="en-GB" sz="20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a)</a:t>
            </a:r>
            <a:r>
              <a:rPr kumimoji="0" lang="en-GB" sz="2000" b="0" i="0" u="none" strike="noStrike" kern="0" cap="none" spc="-1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=</a:t>
            </a:r>
            <a:r>
              <a:rPr kumimoji="0" lang="en-GB" sz="2000" b="0" i="0" u="none" strike="noStrike" kern="0" cap="none" spc="-10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average</a:t>
            </a:r>
            <a:r>
              <a:rPr kumimoji="0" lang="en-GB" sz="2000" b="0" i="0" u="none" strike="noStrike" kern="0" cap="none" spc="5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of</a:t>
            </a:r>
            <a:r>
              <a:rPr kumimoji="0" lang="en-GB" sz="2000" b="0" i="0" u="none" strike="noStrike" kern="0" cap="none" spc="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9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u</a:t>
            </a:r>
            <a:r>
              <a:rPr kumimoji="0" lang="en-GB" sz="2000" b="0" i="1" u="none" strike="noStrike" kern="0" cap="none" spc="135" normalizeH="0" baseline="-12698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47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1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where</a:t>
            </a:r>
            <a:r>
              <a:rPr kumimoji="0" lang="en-GB" sz="2000" b="0" i="0" u="none" strike="noStrike" kern="0" cap="none" spc="6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6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b="0" i="1" u="none" strike="noStrike" kern="0" cap="none" spc="24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t−1</a:t>
            </a:r>
            <a:r>
              <a:rPr kumimoji="0" lang="en-GB" sz="2000" b="0" i="1" u="none" strike="noStrike" kern="0" cap="none" spc="502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=</a:t>
            </a:r>
            <a:r>
              <a:rPr kumimoji="0" lang="en-GB" sz="2000" b="0" i="1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b="0" i="1" u="none" strike="noStrike" kern="0" cap="none" spc="0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</a:t>
            </a:r>
            <a:r>
              <a:rPr kumimoji="0" lang="en-GB" sz="2000" b="0" i="1" u="none" strike="noStrike" kern="0" cap="none" spc="270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=</a:t>
            </a:r>
            <a:r>
              <a:rPr kumimoji="0" lang="en-GB" sz="2000" b="0" i="1" u="none" strike="noStrike" kern="0" cap="none" spc="-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endParaRPr kumimoji="0" lang="en-GB" sz="2000" b="0" i="1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4384040" marR="0" lvl="0" indent="0" defTabSz="914400" eaLnBrk="1" fontAlgn="auto" latinLnBrk="0" hangingPunct="1">
              <a:lnSpc>
                <a:spcPct val="100000"/>
              </a:lnSpc>
              <a:spcBef>
                <a:spcPts val="19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(and</a:t>
            </a:r>
            <a:r>
              <a:rPr kumimoji="0" lang="en-GB" sz="2000" b="0" i="0" u="none" strike="noStrike" kern="0" cap="none" spc="-19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a</a:t>
            </a:r>
            <a:r>
              <a:rPr kumimoji="0" lang="en-GB" sz="2000" b="0" i="1" u="none" strike="noStrike" kern="0" cap="none" spc="1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doesn’t</a:t>
            </a:r>
            <a:r>
              <a:rPr kumimoji="0" lang="en-GB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-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occur</a:t>
            </a:r>
            <a:r>
              <a:rPr kumimoji="0" lang="en-GB" sz="20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in</a:t>
            </a:r>
            <a:r>
              <a:rPr kumimoji="0" lang="en-GB" sz="20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b="0" i="0" u="none" strike="noStrike" kern="0" cap="none" spc="367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0</a:t>
            </a:r>
            <a:r>
              <a:rPr kumimoji="0" lang="en-GB" sz="2000" b="0" i="1" u="none" strike="noStrike" kern="0" cap="none" spc="24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-18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43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·</a:t>
            </a:r>
            <a:r>
              <a:rPr kumimoji="0" lang="en-GB" sz="2000" b="0" i="1" u="none" strike="noStrike" kern="0" cap="none" spc="-1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2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,</a:t>
            </a:r>
            <a:r>
              <a:rPr kumimoji="0" lang="en-GB" sz="2000" b="0" i="1" u="none" strike="noStrike" kern="0" cap="none" spc="-14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  <a:r>
              <a:rPr kumimoji="0" lang="en-GB" sz="2000" b="0" i="1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s</a:t>
            </a:r>
            <a:r>
              <a:rPr kumimoji="0" lang="en-GB" sz="2000" b="0" i="1" u="none" strike="noStrike" kern="0" cap="none" spc="22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t−</a:t>
            </a:r>
            <a:r>
              <a:rPr kumimoji="0" lang="en-GB" sz="2000" b="0" i="0" u="none" strike="noStrike" kern="0" cap="none" spc="225" normalizeH="0" baseline="-12698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2</a:t>
            </a:r>
            <a:r>
              <a:rPr kumimoji="0" lang="en-GB" sz="2000" b="0" i="0" u="none" strike="noStrike" kern="0" cap="none" spc="1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Calibri" panose="020F0502020204030204" pitchFamily="34" charset="0"/>
              </a:rPr>
              <a:t>)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6574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b="1" dirty="0"/>
              <a:t>Utility?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b="1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0371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14534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b="1" dirty="0"/>
              <a:t>Utility?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11628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(4+8)/2</a:t>
            </a:r>
          </a:p>
        </p:txBody>
      </p:sp>
    </p:spTree>
    <p:extLst>
      <p:ext uri="{BB962C8B-B14F-4D97-AF65-F5344CB8AC3E}">
        <p14:creationId xmlns:p14="http://schemas.microsoft.com/office/powerpoint/2010/main" val="3309859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b="1" dirty="0"/>
              <a:t>Utility?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(4+8)/2</a:t>
            </a:r>
          </a:p>
        </p:txBody>
      </p:sp>
    </p:spTree>
    <p:extLst>
      <p:ext uri="{BB962C8B-B14F-4D97-AF65-F5344CB8AC3E}">
        <p14:creationId xmlns:p14="http://schemas.microsoft.com/office/powerpoint/2010/main" val="3681214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  <a:p>
            <a:pPr marL="342882" lvl="1" indent="0">
              <a:lnSpc>
                <a:spcPct val="80000"/>
              </a:lnSpc>
              <a:buNone/>
            </a:pPr>
            <a:r>
              <a:rPr lang="en-US" sz="2000" dirty="0"/>
              <a:t>	[in;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in; </a:t>
            </a:r>
            <a:r>
              <a:rPr lang="en-US" sz="2000" dirty="0">
                <a:solidFill>
                  <a:schemeClr val="accent2"/>
                </a:solidFill>
              </a:rPr>
              <a:t>stay</a:t>
            </a:r>
            <a:r>
              <a:rPr lang="en-US" sz="2000" dirty="0"/>
              <a:t>, 4, end]</a:t>
            </a:r>
          </a:p>
          <a:p>
            <a:pPr marL="342882" lvl="1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(4+8+16)/3</a:t>
            </a:r>
          </a:p>
        </p:txBody>
      </p:sp>
    </p:spTree>
    <p:extLst>
      <p:ext uri="{BB962C8B-B14F-4D97-AF65-F5344CB8AC3E}">
        <p14:creationId xmlns:p14="http://schemas.microsoft.com/office/powerpoint/2010/main" val="2968450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en-US" sz="210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195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Data (following policy </a:t>
            </a:r>
            <a:r>
              <a:rPr lang="el-GR" sz="2000" dirty="0">
                <a:solidFill>
                  <a:schemeClr val="tx1"/>
                </a:solidFill>
              </a:rPr>
              <a:t>π(</a:t>
            </a:r>
            <a:r>
              <a:rPr lang="en-US" sz="2000" dirty="0">
                <a:solidFill>
                  <a:schemeClr val="tx1"/>
                </a:solidFill>
              </a:rPr>
              <a:t>s) = stay</a:t>
            </a:r>
            <a:r>
              <a:rPr lang="en-US" sz="2000" dirty="0"/>
              <a:t>):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000" dirty="0"/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/>
              <a:t>Note: </a:t>
            </a:r>
            <a:r>
              <a:rPr lang="en-US" sz="2000" dirty="0">
                <a:solidFill>
                  <a:schemeClr val="tx1"/>
                </a:solidFill>
              </a:rPr>
              <a:t>we are estimating </a:t>
            </a:r>
            <a:r>
              <a:rPr lang="en-US" sz="2000" i="1" dirty="0">
                <a:solidFill>
                  <a:schemeClr val="tx1"/>
                </a:solidFill>
              </a:rPr>
              <a:t>Q</a:t>
            </a:r>
            <a:r>
              <a:rPr lang="el-GR" sz="2000" i="1" baseline="-25000" dirty="0">
                <a:solidFill>
                  <a:schemeClr val="tx1"/>
                </a:solidFill>
              </a:rPr>
              <a:t>π</a:t>
            </a:r>
            <a:r>
              <a:rPr lang="en-US" sz="2000" dirty="0">
                <a:solidFill>
                  <a:schemeClr val="tx1"/>
                </a:solidFill>
              </a:rPr>
              <a:t> now, not </a:t>
            </a:r>
            <a:r>
              <a:rPr lang="en-US" sz="2000" i="1" dirty="0" err="1">
                <a:solidFill>
                  <a:schemeClr val="tx1"/>
                </a:solidFill>
              </a:rPr>
              <a:t>Q</a:t>
            </a:r>
            <a:r>
              <a:rPr lang="en-US" sz="2000" i="1" baseline="-25000" dirty="0" err="1">
                <a:solidFill>
                  <a:schemeClr val="tx1"/>
                </a:solidFill>
              </a:rPr>
              <a:t>opt</a:t>
            </a:r>
            <a:endParaRPr lang="en-US" sz="2000" i="1" baseline="-2500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97D76800-CDFE-5328-08C2-A0BE26621929}"/>
              </a:ext>
            </a:extLst>
          </p:cNvPr>
          <p:cNvSpPr/>
          <p:nvPr/>
        </p:nvSpPr>
        <p:spPr>
          <a:xfrm>
            <a:off x="2747294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530C5DB-F139-74A0-928C-8005A9FAE640}"/>
              </a:ext>
            </a:extLst>
          </p:cNvPr>
          <p:cNvSpPr/>
          <p:nvPr/>
        </p:nvSpPr>
        <p:spPr>
          <a:xfrm>
            <a:off x="5805371" y="1285722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ACFC1BB-E26E-E066-7D54-47E2CC64B97B}"/>
              </a:ext>
            </a:extLst>
          </p:cNvPr>
          <p:cNvSpPr txBox="1"/>
          <p:nvPr/>
        </p:nvSpPr>
        <p:spPr>
          <a:xfrm>
            <a:off x="5864718" y="1436097"/>
            <a:ext cx="39052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" dirty="0">
                <a:solidFill>
                  <a:schemeClr val="tx1"/>
                </a:solidFill>
                <a:latin typeface="Arial"/>
                <a:cs typeface="Arial"/>
              </a:rPr>
              <a:t>in,st</a:t>
            </a:r>
            <a:r>
              <a:rPr sz="1050" spc="-55" dirty="0"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sz="1050" spc="-35" dirty="0"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8097A7B0-B00E-0EF6-0AF6-FEDD817D03F0}"/>
              </a:ext>
            </a:extLst>
          </p:cNvPr>
          <p:cNvSpPr/>
          <p:nvPr/>
        </p:nvSpPr>
        <p:spPr>
          <a:xfrm>
            <a:off x="2747294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5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67AF5AB-469F-95EE-B70B-28D2F6754850}"/>
              </a:ext>
            </a:extLst>
          </p:cNvPr>
          <p:cNvSpPr txBox="1"/>
          <p:nvPr/>
        </p:nvSpPr>
        <p:spPr>
          <a:xfrm>
            <a:off x="2808331" y="3222625"/>
            <a:ext cx="387350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in,quit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C7EBFAF2-458D-47E2-EB31-679E167DA2DD}"/>
              </a:ext>
            </a:extLst>
          </p:cNvPr>
          <p:cNvSpPr/>
          <p:nvPr/>
        </p:nvSpPr>
        <p:spPr>
          <a:xfrm>
            <a:off x="5805371" y="3072250"/>
            <a:ext cx="508634" cy="508634"/>
          </a:xfrm>
          <a:custGeom>
            <a:avLst/>
            <a:gdLst/>
            <a:ahLst/>
            <a:cxnLst/>
            <a:rect l="l" t="t" r="r" b="b"/>
            <a:pathLst>
              <a:path w="508634" h="508635">
                <a:moveTo>
                  <a:pt x="508619" y="254309"/>
                </a:moveTo>
                <a:lnTo>
                  <a:pt x="503688" y="204462"/>
                </a:lnTo>
                <a:lnTo>
                  <a:pt x="489262" y="156988"/>
                </a:lnTo>
                <a:lnTo>
                  <a:pt x="465892" y="113220"/>
                </a:lnTo>
                <a:lnTo>
                  <a:pt x="434132" y="74487"/>
                </a:lnTo>
                <a:lnTo>
                  <a:pt x="395399" y="42727"/>
                </a:lnTo>
                <a:lnTo>
                  <a:pt x="351631" y="19357"/>
                </a:lnTo>
                <a:lnTo>
                  <a:pt x="304157" y="4931"/>
                </a:lnTo>
                <a:lnTo>
                  <a:pt x="254309" y="0"/>
                </a:lnTo>
                <a:lnTo>
                  <a:pt x="204467" y="4931"/>
                </a:lnTo>
                <a:lnTo>
                  <a:pt x="156993" y="19357"/>
                </a:lnTo>
                <a:lnTo>
                  <a:pt x="113222" y="42727"/>
                </a:lnTo>
                <a:lnTo>
                  <a:pt x="74487" y="74487"/>
                </a:lnTo>
                <a:lnTo>
                  <a:pt x="42732" y="113220"/>
                </a:lnTo>
                <a:lnTo>
                  <a:pt x="19362" y="156988"/>
                </a:lnTo>
                <a:lnTo>
                  <a:pt x="4933" y="204462"/>
                </a:lnTo>
                <a:lnTo>
                  <a:pt x="0" y="254309"/>
                </a:lnTo>
                <a:lnTo>
                  <a:pt x="4933" y="304152"/>
                </a:lnTo>
                <a:lnTo>
                  <a:pt x="19362" y="351626"/>
                </a:lnTo>
                <a:lnTo>
                  <a:pt x="42732" y="395397"/>
                </a:lnTo>
                <a:lnTo>
                  <a:pt x="74487" y="434132"/>
                </a:lnTo>
                <a:lnTo>
                  <a:pt x="113222" y="465887"/>
                </a:lnTo>
                <a:lnTo>
                  <a:pt x="156993" y="489257"/>
                </a:lnTo>
                <a:lnTo>
                  <a:pt x="204467" y="503686"/>
                </a:lnTo>
                <a:lnTo>
                  <a:pt x="254309" y="508619"/>
                </a:lnTo>
                <a:lnTo>
                  <a:pt x="304157" y="503686"/>
                </a:lnTo>
                <a:lnTo>
                  <a:pt x="351631" y="489257"/>
                </a:lnTo>
                <a:lnTo>
                  <a:pt x="395399" y="465887"/>
                </a:lnTo>
                <a:lnTo>
                  <a:pt x="434132" y="434132"/>
                </a:lnTo>
                <a:lnTo>
                  <a:pt x="465892" y="395397"/>
                </a:lnTo>
                <a:lnTo>
                  <a:pt x="489262" y="351626"/>
                </a:lnTo>
                <a:lnTo>
                  <a:pt x="503688" y="304152"/>
                </a:lnTo>
                <a:lnTo>
                  <a:pt x="508619" y="254309"/>
                </a:lnTo>
                <a:close/>
              </a:path>
            </a:pathLst>
          </a:custGeom>
          <a:ln w="6357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02028E3-EB68-3A0E-DC14-BF6F47132B9E}"/>
              </a:ext>
            </a:extLst>
          </p:cNvPr>
          <p:cNvSpPr txBox="1"/>
          <p:nvPr/>
        </p:nvSpPr>
        <p:spPr>
          <a:xfrm>
            <a:off x="5904021" y="3183528"/>
            <a:ext cx="31178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85" dirty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0">
            <a:extLst>
              <a:ext uri="{FF2B5EF4-FFF2-40B4-BE49-F238E27FC236}">
                <a16:creationId xmlns:a16="http://schemas.microsoft.com/office/drawing/2014/main" id="{BB2B736E-8638-408B-3949-BBC84681F2BC}"/>
              </a:ext>
            </a:extLst>
          </p:cNvPr>
          <p:cNvGrpSpPr/>
          <p:nvPr/>
        </p:nvGrpSpPr>
        <p:grpSpPr>
          <a:xfrm>
            <a:off x="4657670" y="1590143"/>
            <a:ext cx="1107440" cy="73025"/>
            <a:chOff x="5164435" y="1682574"/>
            <a:chExt cx="1107440" cy="73025"/>
          </a:xfrm>
        </p:grpSpPr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18D33B88-309C-101D-7355-9394037ACEFA}"/>
                </a:ext>
              </a:extLst>
            </p:cNvPr>
            <p:cNvSpPr/>
            <p:nvPr/>
          </p:nvSpPr>
          <p:spPr>
            <a:xfrm>
              <a:off x="5167927" y="1718915"/>
              <a:ext cx="991235" cy="0"/>
            </a:xfrm>
            <a:custGeom>
              <a:avLst/>
              <a:gdLst/>
              <a:ahLst/>
              <a:cxnLst/>
              <a:rect l="l" t="t" r="r" b="b"/>
              <a:pathLst>
                <a:path w="991235">
                  <a:moveTo>
                    <a:pt x="0" y="0"/>
                  </a:moveTo>
                  <a:lnTo>
                    <a:pt x="990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54BF6E38-C571-8FE4-F2FE-4594B4879508}"/>
                </a:ext>
              </a:extLst>
            </p:cNvPr>
            <p:cNvSpPr/>
            <p:nvPr/>
          </p:nvSpPr>
          <p:spPr>
            <a:xfrm>
              <a:off x="6155387" y="1682574"/>
              <a:ext cx="115901" cy="726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3">
            <a:extLst>
              <a:ext uri="{FF2B5EF4-FFF2-40B4-BE49-F238E27FC236}">
                <a16:creationId xmlns:a16="http://schemas.microsoft.com/office/drawing/2014/main" id="{FAE32453-0902-FB85-4A23-B00298E6AE86}"/>
              </a:ext>
            </a:extLst>
          </p:cNvPr>
          <p:cNvSpPr txBox="1"/>
          <p:nvPr/>
        </p:nvSpPr>
        <p:spPr>
          <a:xfrm>
            <a:off x="2894599" y="1486586"/>
            <a:ext cx="1777364" cy="1949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20"/>
              </a:spcBef>
              <a:tabLst>
                <a:tab pos="342900" algn="l"/>
                <a:tab pos="1443355" algn="l"/>
              </a:tabLst>
            </a:pPr>
            <a:r>
              <a:rPr sz="1500" spc="-10" dirty="0">
                <a:solidFill>
                  <a:srgbClr val="0000FF"/>
                </a:solidFill>
                <a:latin typeface="Arial"/>
                <a:cs typeface="Arial"/>
              </a:rPr>
              <a:t>in	</a:t>
            </a:r>
            <a:r>
              <a:rPr sz="1500" u="sng" spc="-5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SE" sz="1500" u="sng" spc="-10" dirty="0">
                <a:solidFill>
                  <a:srgbClr val="0000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500" spc="-40" dirty="0">
                <a:solidFill>
                  <a:srgbClr val="0000FF"/>
                </a:solidFill>
                <a:latin typeface="Arial"/>
                <a:cs typeface="Arial"/>
              </a:rPr>
              <a:t>st</a:t>
            </a:r>
            <a:r>
              <a:rPr sz="1500" spc="-105" dirty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sz="1500" spc="-50" dirty="0">
                <a:solidFill>
                  <a:srgbClr val="0000FF"/>
                </a:solidFill>
                <a:latin typeface="Arial"/>
                <a:cs typeface="Arial"/>
              </a:rPr>
              <a:t>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D6B6E6FA-2320-4F94-AFC4-4B3587E2F232}"/>
              </a:ext>
            </a:extLst>
          </p:cNvPr>
          <p:cNvSpPr/>
          <p:nvPr/>
        </p:nvSpPr>
        <p:spPr>
          <a:xfrm>
            <a:off x="4928536" y="1412877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656" y="0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5">
            <a:extLst>
              <a:ext uri="{FF2B5EF4-FFF2-40B4-BE49-F238E27FC236}">
                <a16:creationId xmlns:a16="http://schemas.microsoft.com/office/drawing/2014/main" id="{48D84161-695E-014A-BF6A-5CB14EB0C327}"/>
              </a:ext>
            </a:extLst>
          </p:cNvPr>
          <p:cNvGrpSpPr/>
          <p:nvPr/>
        </p:nvGrpSpPr>
        <p:grpSpPr>
          <a:xfrm>
            <a:off x="3277797" y="1376536"/>
            <a:ext cx="880744" cy="73025"/>
            <a:chOff x="3765598" y="1428264"/>
            <a:chExt cx="880744" cy="73025"/>
          </a:xfrm>
        </p:grpSpPr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6560BFC1-A58A-ACFD-4234-C4CD9EAFDBB1}"/>
                </a:ext>
              </a:extLst>
            </p:cNvPr>
            <p:cNvSpPr/>
            <p:nvPr/>
          </p:nvSpPr>
          <p:spPr>
            <a:xfrm>
              <a:off x="3878309" y="1464605"/>
              <a:ext cx="764540" cy="0"/>
            </a:xfrm>
            <a:custGeom>
              <a:avLst/>
              <a:gdLst/>
              <a:ahLst/>
              <a:cxnLst/>
              <a:rect l="l" t="t" r="r" b="b"/>
              <a:pathLst>
                <a:path w="764539">
                  <a:moveTo>
                    <a:pt x="0" y="0"/>
                  </a:moveTo>
                  <a:lnTo>
                    <a:pt x="764125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DA22A684-0DDD-DC96-08AC-D4EFECC1505E}"/>
                </a:ext>
              </a:extLst>
            </p:cNvPr>
            <p:cNvSpPr/>
            <p:nvPr/>
          </p:nvSpPr>
          <p:spPr>
            <a:xfrm>
              <a:off x="3765598" y="1428264"/>
              <a:ext cx="115901" cy="726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8">
            <a:extLst>
              <a:ext uri="{FF2B5EF4-FFF2-40B4-BE49-F238E27FC236}">
                <a16:creationId xmlns:a16="http://schemas.microsoft.com/office/drawing/2014/main" id="{22C243FF-6FA4-D28E-8F63-3EDC5057E23C}"/>
              </a:ext>
            </a:extLst>
          </p:cNvPr>
          <p:cNvSpPr txBox="1"/>
          <p:nvPr/>
        </p:nvSpPr>
        <p:spPr>
          <a:xfrm>
            <a:off x="4141933" y="1269846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lang="en-US"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AED82DA1-515F-0765-BA5A-A4D3B6FCC4D4}"/>
              </a:ext>
            </a:extLst>
          </p:cNvPr>
          <p:cNvSpPr/>
          <p:nvPr/>
        </p:nvSpPr>
        <p:spPr>
          <a:xfrm>
            <a:off x="6059681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AC5CF4C-4397-FFF1-A418-97590AE5EDD2}"/>
              </a:ext>
            </a:extLst>
          </p:cNvPr>
          <p:cNvSpPr txBox="1"/>
          <p:nvPr/>
        </p:nvSpPr>
        <p:spPr>
          <a:xfrm>
            <a:off x="5660023" y="2279329"/>
            <a:ext cx="799465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US" sz="1500" spc="6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r>
              <a:rPr sz="1500" spc="60" dirty="0">
                <a:solidFill>
                  <a:srgbClr val="FF0000"/>
                </a:solidFill>
                <a:latin typeface="Arial"/>
                <a:cs typeface="Arial"/>
              </a:rPr>
              <a:t>):</a:t>
            </a:r>
            <a:r>
              <a:rPr sz="1500" spc="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chemeClr val="tx1"/>
                </a:solidFill>
                <a:latin typeface="Arial"/>
                <a:cs typeface="Arial"/>
              </a:rPr>
              <a:t>$</a:t>
            </a:r>
            <a:r>
              <a:rPr lang="en-US" sz="1500" spc="-75" dirty="0">
                <a:solidFill>
                  <a:schemeClr val="tx1"/>
                </a:solidFill>
                <a:latin typeface="Arial"/>
                <a:cs typeface="Arial"/>
              </a:rPr>
              <a:t>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19E81522-7330-F94F-619C-CC7DD955A27C}"/>
              </a:ext>
            </a:extLst>
          </p:cNvPr>
          <p:cNvSpPr/>
          <p:nvPr/>
        </p:nvSpPr>
        <p:spPr>
          <a:xfrm>
            <a:off x="3001604" y="1794342"/>
            <a:ext cx="0" cy="490220"/>
          </a:xfrm>
          <a:custGeom>
            <a:avLst/>
            <a:gdLst/>
            <a:ahLst/>
            <a:cxnLst/>
            <a:rect l="l" t="t" r="r" b="b"/>
            <a:pathLst>
              <a:path h="490219">
                <a:moveTo>
                  <a:pt x="0" y="0"/>
                </a:moveTo>
                <a:lnTo>
                  <a:pt x="0" y="489622"/>
                </a:lnTo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2">
            <a:extLst>
              <a:ext uri="{FF2B5EF4-FFF2-40B4-BE49-F238E27FC236}">
                <a16:creationId xmlns:a16="http://schemas.microsoft.com/office/drawing/2014/main" id="{8E8C5B0D-EB8E-4773-D772-1027C194E038}"/>
              </a:ext>
            </a:extLst>
          </p:cNvPr>
          <p:cNvGrpSpPr/>
          <p:nvPr/>
        </p:nvGrpSpPr>
        <p:grpSpPr>
          <a:xfrm>
            <a:off x="2965263" y="2560743"/>
            <a:ext cx="1344930" cy="769620"/>
            <a:chOff x="3453064" y="2612471"/>
            <a:chExt cx="1344930" cy="769620"/>
          </a:xfrm>
        </p:grpSpPr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AE83959B-F64E-0CBF-A281-49133F2DCF14}"/>
                </a:ext>
              </a:extLst>
            </p:cNvPr>
            <p:cNvSpPr/>
            <p:nvPr/>
          </p:nvSpPr>
          <p:spPr>
            <a:xfrm>
              <a:off x="3489405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EC1F723A-77E7-F954-122D-E06419D55447}"/>
                </a:ext>
              </a:extLst>
            </p:cNvPr>
            <p:cNvSpPr/>
            <p:nvPr/>
          </p:nvSpPr>
          <p:spPr>
            <a:xfrm>
              <a:off x="3453064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793E529F-4532-7B1E-969E-35DC6318E81C}"/>
                </a:ext>
              </a:extLst>
            </p:cNvPr>
            <p:cNvSpPr/>
            <p:nvPr/>
          </p:nvSpPr>
          <p:spPr>
            <a:xfrm>
              <a:off x="3743715" y="3378288"/>
              <a:ext cx="1054735" cy="0"/>
            </a:xfrm>
            <a:custGeom>
              <a:avLst/>
              <a:gdLst/>
              <a:ahLst/>
              <a:cxnLst/>
              <a:rect l="l" t="t" r="r" b="b"/>
              <a:pathLst>
                <a:path w="1054735">
                  <a:moveTo>
                    <a:pt x="0" y="0"/>
                  </a:moveTo>
                  <a:lnTo>
                    <a:pt x="1054203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6">
            <a:extLst>
              <a:ext uri="{FF2B5EF4-FFF2-40B4-BE49-F238E27FC236}">
                <a16:creationId xmlns:a16="http://schemas.microsoft.com/office/drawing/2014/main" id="{A9AEAEC5-EE8D-5256-A786-EA6BB26F5680}"/>
              </a:ext>
            </a:extLst>
          </p:cNvPr>
          <p:cNvGrpSpPr/>
          <p:nvPr/>
        </p:nvGrpSpPr>
        <p:grpSpPr>
          <a:xfrm>
            <a:off x="4729310" y="2560743"/>
            <a:ext cx="1367155" cy="802640"/>
            <a:chOff x="5217111" y="2612471"/>
            <a:chExt cx="1367155" cy="802640"/>
          </a:xfrm>
        </p:grpSpPr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03CE70D-6436-7D7F-7C0B-2D49EF7613AA}"/>
                </a:ext>
              </a:extLst>
            </p:cNvPr>
            <p:cNvSpPr/>
            <p:nvPr/>
          </p:nvSpPr>
          <p:spPr>
            <a:xfrm>
              <a:off x="6547482" y="2612471"/>
              <a:ext cx="0" cy="380365"/>
            </a:xfrm>
            <a:custGeom>
              <a:avLst/>
              <a:gdLst/>
              <a:ahLst/>
              <a:cxnLst/>
              <a:rect l="l" t="t" r="r" b="b"/>
              <a:pathLst>
                <a:path h="380364">
                  <a:moveTo>
                    <a:pt x="0" y="0"/>
                  </a:moveTo>
                  <a:lnTo>
                    <a:pt x="0" y="380091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9EE1902-9274-ADBF-3F08-D90C12718921}"/>
                </a:ext>
              </a:extLst>
            </p:cNvPr>
            <p:cNvSpPr/>
            <p:nvPr/>
          </p:nvSpPr>
          <p:spPr>
            <a:xfrm>
              <a:off x="6511141" y="2989397"/>
              <a:ext cx="72681" cy="1158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BA5F7328-3E4F-F215-BE3B-DF689DF18B92}"/>
                </a:ext>
              </a:extLst>
            </p:cNvPr>
            <p:cNvSpPr/>
            <p:nvPr/>
          </p:nvSpPr>
          <p:spPr>
            <a:xfrm>
              <a:off x="5217111" y="3378288"/>
              <a:ext cx="944880" cy="0"/>
            </a:xfrm>
            <a:custGeom>
              <a:avLst/>
              <a:gdLst/>
              <a:ahLst/>
              <a:cxnLst/>
              <a:rect l="l" t="t" r="r" b="b"/>
              <a:pathLst>
                <a:path w="944879">
                  <a:moveTo>
                    <a:pt x="0" y="0"/>
                  </a:moveTo>
                  <a:lnTo>
                    <a:pt x="94467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1CCCCC69-0096-7572-93E7-7292D118D96F}"/>
                </a:ext>
              </a:extLst>
            </p:cNvPr>
            <p:cNvSpPr/>
            <p:nvPr/>
          </p:nvSpPr>
          <p:spPr>
            <a:xfrm>
              <a:off x="6158604" y="3341947"/>
              <a:ext cx="115889" cy="72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1">
            <a:extLst>
              <a:ext uri="{FF2B5EF4-FFF2-40B4-BE49-F238E27FC236}">
                <a16:creationId xmlns:a16="http://schemas.microsoft.com/office/drawing/2014/main" id="{8D97DF3A-28FE-3060-6C46-BDE14790A798}"/>
              </a:ext>
            </a:extLst>
          </p:cNvPr>
          <p:cNvSpPr txBox="1"/>
          <p:nvPr/>
        </p:nvSpPr>
        <p:spPr>
          <a:xfrm>
            <a:off x="2830901" y="2279329"/>
            <a:ext cx="34163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15" dirty="0">
                <a:solidFill>
                  <a:srgbClr val="0000FF"/>
                </a:solidFill>
                <a:latin typeface="Arial"/>
                <a:cs typeface="Arial"/>
              </a:rPr>
              <a:t>quit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983CD3AE-C580-5AAC-F1DA-A0F6D8ED5249}"/>
              </a:ext>
            </a:extLst>
          </p:cNvPr>
          <p:cNvSpPr txBox="1"/>
          <p:nvPr/>
        </p:nvSpPr>
        <p:spPr>
          <a:xfrm>
            <a:off x="4297405" y="3183528"/>
            <a:ext cx="445134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55" dirty="0">
                <a:solidFill>
                  <a:srgbClr val="FF0000"/>
                </a:solidFill>
                <a:latin typeface="Arial"/>
                <a:cs typeface="Arial"/>
              </a:rPr>
              <a:t>?:</a:t>
            </a:r>
            <a:r>
              <a:rPr sz="1500" spc="1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500" spc="-95" dirty="0">
                <a:solidFill>
                  <a:schemeClr val="tx1"/>
                </a:solidFill>
                <a:latin typeface="Arial"/>
                <a:cs typeface="Arial"/>
              </a:rPr>
              <a:t>$?</a:t>
            </a:r>
            <a:endParaRPr sz="1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98B2F-E8EB-96CF-805C-A8516F8FA39E}"/>
              </a:ext>
            </a:extLst>
          </p:cNvPr>
          <p:cNvSpPr txBox="1"/>
          <p:nvPr/>
        </p:nvSpPr>
        <p:spPr>
          <a:xfrm>
            <a:off x="2365165" y="317048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E50CBC-4242-13C3-73A5-7FC764A41EA0}"/>
              </a:ext>
            </a:extLst>
          </p:cNvPr>
          <p:cNvSpPr txBox="1"/>
          <p:nvPr/>
        </p:nvSpPr>
        <p:spPr>
          <a:xfrm>
            <a:off x="6354853" y="129365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rgbClr val="FF0000"/>
                </a:solidFill>
              </a:rPr>
              <a:t>(4+8+16)/3</a:t>
            </a:r>
          </a:p>
        </p:txBody>
      </p:sp>
      <p:pic>
        <p:nvPicPr>
          <p:cNvPr id="40" name="Picture 39" descr="Text&#10;&#10;Description automatically generated">
            <a:extLst>
              <a:ext uri="{FF2B5EF4-FFF2-40B4-BE49-F238E27FC236}">
                <a16:creationId xmlns:a16="http://schemas.microsoft.com/office/drawing/2014/main" id="{51BA1960-F310-F116-169E-99C666B0A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971610"/>
            <a:ext cx="6780171" cy="15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164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vs model-free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8379C-29EA-556C-3228-DB0FB909EAF0}"/>
              </a:ext>
            </a:extLst>
          </p:cNvPr>
          <p:cNvSpPr txBox="1"/>
          <p:nvPr/>
        </p:nvSpPr>
        <p:spPr>
          <a:xfrm>
            <a:off x="3923928" y="2564904"/>
            <a:ext cx="43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4071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155" dirty="0"/>
              <a:t>Unknown </a:t>
            </a:r>
            <a:r>
              <a:rPr lang="en-GB" spc="-80" dirty="0"/>
              <a:t>transitions </a:t>
            </a:r>
            <a:r>
              <a:rPr lang="en-GB" spc="-195" dirty="0"/>
              <a:t>and</a:t>
            </a:r>
            <a:r>
              <a:rPr lang="en-GB" spc="-85" dirty="0"/>
              <a:t> </a:t>
            </a:r>
            <a:r>
              <a:rPr lang="en-GB" spc="-229" dirty="0"/>
              <a:t>rewards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344DD-0B85-37FE-9B9A-E8F54D59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465" indent="0" fontAlgn="auto">
              <a:spcBef>
                <a:spcPts val="140"/>
              </a:spcBef>
              <a:spcAft>
                <a:spcPts val="0"/>
              </a:spcAft>
              <a:buClr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1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lang="en-GB" i="1" kern="1200" spc="175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SE" sz="2000" dirty="0">
              <a:solidFill>
                <a:srgbClr val="00B05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4D763-FA83-A94E-97B1-56FEFD7C337E}"/>
              </a:ext>
            </a:extLst>
          </p:cNvPr>
          <p:cNvSpPr txBox="1"/>
          <p:nvPr/>
        </p:nvSpPr>
        <p:spPr>
          <a:xfrm>
            <a:off x="1979712" y="1916832"/>
            <a:ext cx="5472608" cy="33452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605155">
              <a:lnSpc>
                <a:spcPct val="100000"/>
              </a:lnSpc>
              <a:spcBef>
                <a:spcPts val="130"/>
              </a:spcBef>
            </a:pPr>
            <a:r>
              <a:rPr lang="en-GB" sz="1800" b="1" i="0" spc="70" dirty="0">
                <a:solidFill>
                  <a:srgbClr val="008000"/>
                </a:solidFill>
                <a:latin typeface="Calibri"/>
                <a:cs typeface="Calibri"/>
              </a:rPr>
              <a:t>Definition:</a:t>
            </a:r>
            <a:r>
              <a:rPr lang="en-GB" sz="1800" b="1" i="0" spc="55" dirty="0">
                <a:solidFill>
                  <a:srgbClr val="008000"/>
                </a:solidFill>
                <a:latin typeface="Calibri"/>
                <a:cs typeface="Calibri"/>
              </a:rPr>
              <a:t>  </a:t>
            </a:r>
            <a:r>
              <a:rPr lang="en-GB" sz="1800" b="1" i="0" spc="70" dirty="0">
                <a:solidFill>
                  <a:srgbClr val="008000"/>
                </a:solidFill>
                <a:latin typeface="Calibri"/>
                <a:cs typeface="Calibri"/>
              </a:rPr>
              <a:t>Markov</a:t>
            </a:r>
            <a:r>
              <a:rPr lang="en-GB" sz="1800" b="1" i="0" spc="3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GB" sz="1800" b="1" i="0" spc="55" dirty="0">
                <a:solidFill>
                  <a:srgbClr val="008000"/>
                </a:solidFill>
                <a:latin typeface="Calibri"/>
                <a:cs typeface="Calibri"/>
              </a:rPr>
              <a:t>decision</a:t>
            </a:r>
            <a:r>
              <a:rPr lang="en-GB" sz="1800" b="1" i="0" spc="30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GB" sz="1800" b="1" i="0" spc="50" dirty="0">
                <a:solidFill>
                  <a:srgbClr val="008000"/>
                </a:solidFill>
                <a:latin typeface="Calibri"/>
                <a:cs typeface="Calibri"/>
              </a:rPr>
              <a:t>process</a:t>
            </a:r>
            <a:endParaRPr lang="en-GB" sz="1800" i="0" dirty="0">
              <a:latin typeface="Calibri"/>
              <a:cs typeface="Calibri"/>
            </a:endParaRPr>
          </a:p>
          <a:p>
            <a:pPr algn="just">
              <a:lnSpc>
                <a:spcPct val="100000"/>
              </a:lnSpc>
            </a:pPr>
            <a:endParaRPr lang="en-GB"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50800" algn="just">
              <a:lnSpc>
                <a:spcPct val="100000"/>
              </a:lnSpc>
              <a:spcBef>
                <a:spcPts val="5"/>
              </a:spcBef>
            </a:pPr>
            <a:endParaRPr lang="en-GB" i="0" spc="-3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algn="just">
              <a:lnSpc>
                <a:spcPct val="100000"/>
              </a:lnSpc>
              <a:spcBef>
                <a:spcPts val="5"/>
              </a:spcBef>
            </a:pPr>
            <a:r>
              <a:rPr lang="en-GB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i="0" spc="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</a:t>
            </a:r>
            <a:r>
              <a:rPr lang="en-GB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i="0" spc="-10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algn="just">
              <a:lnSpc>
                <a:spcPct val="100000"/>
              </a:lnSpc>
              <a:spcBef>
                <a:spcPts val="505"/>
              </a:spcBef>
            </a:pPr>
            <a:r>
              <a:rPr lang="en-GB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i="0" baseline="-11904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en-GB" i="0" spc="112" baseline="-119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2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∈</a:t>
            </a:r>
            <a:r>
              <a:rPr lang="en-GB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  <a:r>
              <a:rPr lang="en-GB" i="0" spc="1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starting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algn="just">
              <a:lnSpc>
                <a:spcPct val="100000"/>
              </a:lnSpc>
              <a:spcBef>
                <a:spcPts val="505"/>
              </a:spcBef>
            </a:pP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Actions(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GB" i="0" spc="1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GB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en-GB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r>
              <a:rPr lang="en-GB" i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IsEnd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(s):</a:t>
            </a:r>
            <a:r>
              <a:rPr lang="en-GB" i="0" spc="20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9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whether</a:t>
            </a:r>
            <a:r>
              <a:rPr lang="en-GB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GB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en-GB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i="0" spc="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marR="43180" algn="just">
              <a:lnSpc>
                <a:spcPct val="131000"/>
              </a:lnSpc>
              <a:spcBef>
                <a:spcPts val="245"/>
              </a:spcBef>
            </a:pPr>
            <a:r>
              <a:rPr lang="en-GB" i="0" spc="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n-GB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γ</a:t>
            </a:r>
            <a:r>
              <a:rPr lang="el-GR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el-GR" i="0" spc="-17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l-GR" i="0" spc="1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discount</a:t>
            </a:r>
            <a:r>
              <a:rPr lang="en-GB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factor</a:t>
            </a:r>
            <a:r>
              <a:rPr lang="en-GB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(default</a:t>
            </a:r>
            <a:r>
              <a:rPr lang="en-GB" i="0" spc="-6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i="0" spc="17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35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971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 (equivalences)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GB" sz="2000" dirty="0">
                <a:solidFill>
                  <a:srgbClr val="0000A0"/>
                </a:solidFill>
                <a:cs typeface="Calibri" panose="020F0502020204030204" pitchFamily="34" charset="0"/>
              </a:rPr>
              <a:t>Data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</a:t>
            </a:r>
            <a:r>
              <a:rPr lang="en-GB" sz="2000" spc="-70" dirty="0">
                <a:solidFill>
                  <a:srgbClr val="0000A0"/>
                </a:solidFill>
                <a:cs typeface="Calibri" panose="020F0502020204030204" pitchFamily="34" charset="0"/>
              </a:rPr>
              <a:t>(following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policy </a:t>
            </a:r>
            <a:r>
              <a:rPr lang="el-GR" sz="2000" i="1" spc="-25" dirty="0">
                <a:solidFill>
                  <a:schemeClr val="tx1"/>
                </a:solidFill>
                <a:cs typeface="Calibri" panose="020F0502020204030204" pitchFamily="34" charset="0"/>
              </a:rPr>
              <a:t>π</a:t>
            </a:r>
            <a:r>
              <a:rPr lang="el-GR" sz="2000" spc="-25" dirty="0">
                <a:solidFill>
                  <a:srgbClr val="0000A0"/>
                </a:solidFill>
                <a:cs typeface="Calibri" panose="020F0502020204030204" pitchFamily="34" charset="0"/>
              </a:rPr>
              <a:t>)</a:t>
            </a:r>
            <a:r>
              <a:rPr lang="el-GR" sz="2000" spc="-25" dirty="0">
                <a:cs typeface="Calibri" panose="020F0502020204030204" pitchFamily="34" charset="0"/>
              </a:rPr>
              <a:t>:</a:t>
            </a:r>
            <a:endParaRPr lang="en-US" sz="2000" dirty="0">
              <a:cs typeface="Calibri" panose="020F0502020204030204" pitchFamily="34" charset="0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46E5D1E-5EDD-5A6B-BE38-8BD1689B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21298"/>
            <a:ext cx="5112568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25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 (equivalences)</a:t>
            </a:r>
          </a:p>
        </p:txBody>
      </p:sp>
      <p:pic>
        <p:nvPicPr>
          <p:cNvPr id="3" name="Content Placeholder 2" descr="Text&#10;&#10;Description automatically generated">
            <a:extLst>
              <a:ext uri="{FF2B5EF4-FFF2-40B4-BE49-F238E27FC236}">
                <a16:creationId xmlns:a16="http://schemas.microsoft.com/office/drawing/2014/main" id="{6D96C2BE-D152-3352-CD52-AA72F2E62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060848"/>
            <a:ext cx="5472608" cy="3528392"/>
          </a:xfrm>
        </p:spPr>
      </p:pic>
    </p:spTree>
    <p:extLst>
      <p:ext uri="{BB962C8B-B14F-4D97-AF65-F5344CB8AC3E}">
        <p14:creationId xmlns:p14="http://schemas.microsoft.com/office/powerpoint/2010/main" val="351245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 (equivalences)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GB" sz="2000" dirty="0">
                <a:solidFill>
                  <a:srgbClr val="0000A0"/>
                </a:solidFill>
                <a:cs typeface="Calibri" panose="020F0502020204030204" pitchFamily="34" charset="0"/>
              </a:rPr>
              <a:t>Data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</a:t>
            </a:r>
            <a:r>
              <a:rPr lang="en-GB" sz="2000" spc="-70" dirty="0">
                <a:solidFill>
                  <a:srgbClr val="0000A0"/>
                </a:solidFill>
                <a:cs typeface="Calibri" panose="020F0502020204030204" pitchFamily="34" charset="0"/>
              </a:rPr>
              <a:t>(following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policy </a:t>
            </a:r>
            <a:r>
              <a:rPr lang="el-GR" sz="2000" i="1" spc="170" dirty="0">
                <a:solidFill>
                  <a:schemeClr val="tx1"/>
                </a:solidFill>
                <a:latin typeface="Cambria"/>
                <a:cs typeface="Cambria"/>
              </a:rPr>
              <a:t>π</a:t>
            </a:r>
            <a:r>
              <a:rPr lang="el-GR" sz="2000" spc="170" dirty="0">
                <a:solidFill>
                  <a:schemeClr val="tx1"/>
                </a:solidFill>
                <a:latin typeface="PMingLiU"/>
                <a:cs typeface="PMingLiU"/>
              </a:rPr>
              <a:t>(</a:t>
            </a:r>
            <a:r>
              <a:rPr lang="en-GB" sz="2000" i="1" spc="170" dirty="0">
                <a:solidFill>
                  <a:schemeClr val="tx1"/>
                </a:solidFill>
                <a:latin typeface="Cambria"/>
                <a:cs typeface="Cambria"/>
              </a:rPr>
              <a:t>s</a:t>
            </a:r>
            <a:r>
              <a:rPr lang="en-GB" sz="2000" spc="170" dirty="0">
                <a:solidFill>
                  <a:schemeClr val="tx1"/>
                </a:solidFill>
                <a:latin typeface="PMingLiU"/>
                <a:cs typeface="PMingLiU"/>
              </a:rPr>
              <a:t>)</a:t>
            </a:r>
            <a:r>
              <a:rPr lang="en-GB" sz="2000" spc="-15" dirty="0">
                <a:solidFill>
                  <a:srgbClr val="0000A0"/>
                </a:solidFill>
                <a:latin typeface="PMingLiU"/>
                <a:cs typeface="PMingLiU"/>
              </a:rPr>
              <a:t> </a:t>
            </a:r>
            <a:r>
              <a:rPr lang="en-GB" sz="2000" spc="635" dirty="0">
                <a:solidFill>
                  <a:srgbClr val="0000A0"/>
                </a:solidFill>
                <a:latin typeface="PMingLiU"/>
                <a:cs typeface="PMingLiU"/>
              </a:rPr>
              <a:t>=</a:t>
            </a:r>
            <a:r>
              <a:rPr lang="en-GB" sz="2000" spc="-15" dirty="0">
                <a:solidFill>
                  <a:srgbClr val="0000A0"/>
                </a:solidFill>
                <a:latin typeface="PMingLiU"/>
                <a:cs typeface="PMingLiU"/>
              </a:rPr>
              <a:t> </a:t>
            </a:r>
            <a:r>
              <a:rPr lang="en-GB" sz="2000" spc="-10" dirty="0">
                <a:solidFill>
                  <a:srgbClr val="0000A0"/>
                </a:solidFill>
                <a:latin typeface="Trebuchet MS"/>
                <a:cs typeface="Trebuchet MS"/>
              </a:rPr>
              <a:t>stay</a:t>
            </a:r>
            <a:r>
              <a:rPr lang="el-GR" sz="2000" spc="-25" dirty="0">
                <a:solidFill>
                  <a:srgbClr val="0000A0"/>
                </a:solidFill>
                <a:cs typeface="Calibri" panose="020F0502020204030204" pitchFamily="34" charset="0"/>
              </a:rPr>
              <a:t>)</a:t>
            </a:r>
            <a:r>
              <a:rPr lang="el-GR" sz="2000" spc="-25" dirty="0">
                <a:cs typeface="Calibri" panose="020F0502020204030204" pitchFamily="34" charset="0"/>
              </a:rPr>
              <a:t>:</a:t>
            </a:r>
            <a:endParaRPr lang="en-US" sz="2000" spc="-25" dirty="0">
              <a:cs typeface="Calibri" panose="020F0502020204030204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anose="020F0502020204030204" pitchFamily="34" charset="0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                                                </a:t>
            </a:r>
            <a:r>
              <a:rPr lang="en-GB" sz="2000" i="1" spc="105" dirty="0">
                <a:solidFill>
                  <a:schemeClr val="tx1"/>
                </a:solidFill>
                <a:latin typeface="Cambria"/>
                <a:cs typeface="Cambria"/>
              </a:rPr>
              <a:t>u</a:t>
            </a:r>
            <a:r>
              <a:rPr lang="en-GB" sz="2000" i="1" spc="15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lang="en-GB" sz="2000" spc="635" dirty="0">
                <a:solidFill>
                  <a:schemeClr val="tx1"/>
                </a:solidFill>
                <a:latin typeface="PMingLiU"/>
                <a:cs typeface="PMingLiU"/>
              </a:rPr>
              <a:t>=</a:t>
            </a:r>
            <a:r>
              <a:rPr lang="en-GB" sz="2000" spc="55" dirty="0">
                <a:solidFill>
                  <a:schemeClr val="tx1"/>
                </a:solidFill>
                <a:latin typeface="PMingLiU"/>
                <a:cs typeface="PMingLiU"/>
              </a:rPr>
              <a:t> </a:t>
            </a:r>
            <a:r>
              <a:rPr lang="en-GB" sz="2000" spc="40" dirty="0">
                <a:solidFill>
                  <a:schemeClr val="tx1"/>
                </a:solidFill>
                <a:latin typeface="PMingLiU"/>
                <a:cs typeface="PMingLiU"/>
              </a:rPr>
              <a:t>4</a:t>
            </a:r>
            <a:endParaRPr lang="en-GB" sz="2000" dirty="0">
              <a:solidFill>
                <a:schemeClr val="tx1"/>
              </a:solidFill>
              <a:latin typeface="PMingLiU"/>
              <a:cs typeface="PMingLiU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                        </a:t>
            </a:r>
            <a:r>
              <a:rPr lang="en-GB" sz="2000" i="1" spc="105" dirty="0">
                <a:solidFill>
                  <a:schemeClr val="tx1"/>
                </a:solidFill>
                <a:latin typeface="Cambria"/>
                <a:cs typeface="Cambria"/>
              </a:rPr>
              <a:t>u</a:t>
            </a:r>
            <a:r>
              <a:rPr lang="en-GB" sz="2000" i="1" spc="15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lang="en-GB" sz="2000" spc="635" dirty="0">
                <a:solidFill>
                  <a:schemeClr val="tx1"/>
                </a:solidFill>
                <a:latin typeface="PMingLiU"/>
                <a:cs typeface="PMingLiU"/>
              </a:rPr>
              <a:t>=</a:t>
            </a:r>
            <a:r>
              <a:rPr lang="en-GB" sz="2000" spc="55" dirty="0">
                <a:solidFill>
                  <a:schemeClr val="tx1"/>
                </a:solidFill>
                <a:latin typeface="PMingLiU"/>
                <a:cs typeface="PMingLiU"/>
              </a:rPr>
              <a:t> </a:t>
            </a:r>
            <a:r>
              <a:rPr lang="en-GB" sz="2000" spc="40" dirty="0">
                <a:solidFill>
                  <a:schemeClr val="tx1"/>
                </a:solidFill>
                <a:latin typeface="PMingLiU"/>
                <a:cs typeface="PMingLiU"/>
              </a:rPr>
              <a:t>8</a:t>
            </a:r>
            <a:endParaRPr lang="en-GB" sz="2000" dirty="0">
              <a:solidFill>
                <a:schemeClr val="tx1"/>
              </a:solidFill>
              <a:latin typeface="PMingLiU"/>
              <a:cs typeface="PMingLiU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            </a:t>
            </a:r>
            <a:r>
              <a:rPr lang="en-GB" sz="2000" i="1" spc="105" dirty="0">
                <a:solidFill>
                  <a:schemeClr val="tx1"/>
                </a:solidFill>
                <a:latin typeface="Cambria"/>
                <a:cs typeface="Cambria"/>
              </a:rPr>
              <a:t>u</a:t>
            </a:r>
            <a:r>
              <a:rPr lang="en-GB" sz="2000" spc="635" dirty="0">
                <a:solidFill>
                  <a:schemeClr val="tx1"/>
                </a:solidFill>
                <a:latin typeface="PMingLiU"/>
                <a:cs typeface="PMingLiU"/>
              </a:rPr>
              <a:t>=</a:t>
            </a:r>
            <a:r>
              <a:rPr lang="en-GB" sz="2000" spc="55" dirty="0">
                <a:solidFill>
                  <a:schemeClr val="tx1"/>
                </a:solidFill>
                <a:latin typeface="PMingLiU"/>
                <a:cs typeface="PMingLiU"/>
              </a:rPr>
              <a:t> </a:t>
            </a:r>
            <a:r>
              <a:rPr lang="en-GB" sz="2000" spc="40" dirty="0">
                <a:solidFill>
                  <a:schemeClr val="tx1"/>
                </a:solidFill>
                <a:latin typeface="PMingLiU"/>
                <a:cs typeface="PMingLiU"/>
              </a:rPr>
              <a:t>12</a:t>
            </a:r>
            <a:endParaRPr lang="en-GB" sz="2000" dirty="0">
              <a:solidFill>
                <a:schemeClr val="tx1"/>
              </a:solidFill>
              <a:latin typeface="PMingLiU"/>
              <a:cs typeface="PMingLiU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</a:t>
            </a:r>
            <a:r>
              <a:rPr lang="en-GB" sz="2000" i="1" spc="105" dirty="0">
                <a:solidFill>
                  <a:schemeClr val="tx1"/>
                </a:solidFill>
                <a:latin typeface="Cambria"/>
                <a:cs typeface="Cambria"/>
              </a:rPr>
              <a:t>u</a:t>
            </a:r>
            <a:r>
              <a:rPr lang="en-GB" sz="2000" spc="635" dirty="0">
                <a:solidFill>
                  <a:schemeClr val="tx1"/>
                </a:solidFill>
                <a:latin typeface="PMingLiU"/>
                <a:cs typeface="PMingLiU"/>
              </a:rPr>
              <a:t>=</a:t>
            </a:r>
            <a:r>
              <a:rPr lang="en-GB" sz="2000" spc="55" dirty="0">
                <a:solidFill>
                  <a:schemeClr val="tx1"/>
                </a:solidFill>
                <a:latin typeface="PMingLiU"/>
                <a:cs typeface="PMingLiU"/>
              </a:rPr>
              <a:t> </a:t>
            </a:r>
            <a:r>
              <a:rPr lang="en-GB" sz="2000" spc="40" dirty="0">
                <a:solidFill>
                  <a:schemeClr val="tx1"/>
                </a:solidFill>
                <a:latin typeface="PMingLiU"/>
                <a:cs typeface="PMingLiU"/>
              </a:rPr>
              <a:t>16</a:t>
            </a:r>
            <a:endParaRPr lang="en-GB" sz="2000" dirty="0">
              <a:solidFill>
                <a:schemeClr val="tx1"/>
              </a:solidFill>
              <a:latin typeface="PMingLiU"/>
              <a:cs typeface="PMingLiU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endParaRPr lang="en-US" sz="2000" spc="-25" dirty="0"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75A0D43-B1F7-B837-19D5-7102DE843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77072"/>
            <a:ext cx="7798040" cy="19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3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</a:t>
            </a:r>
            <a:r>
              <a:rPr lang="en-GB" spc="-20" dirty="0"/>
              <a:t> </a:t>
            </a:r>
            <a:r>
              <a:rPr lang="en-GB" spc="-125" dirty="0"/>
              <a:t>the</a:t>
            </a:r>
            <a:r>
              <a:rPr lang="en-GB" spc="-10" dirty="0"/>
              <a:t> </a:t>
            </a:r>
            <a:r>
              <a:rPr lang="en-GB" spc="-270" dirty="0"/>
              <a:t>reward</a:t>
            </a:r>
            <a:r>
              <a:rPr lang="en-GB" spc="-10" dirty="0"/>
              <a:t> </a:t>
            </a:r>
            <a:r>
              <a:rPr lang="en-GB" spc="955" dirty="0"/>
              <a:t>+</a:t>
            </a:r>
            <a:r>
              <a:rPr lang="en-GB" spc="-10" dirty="0"/>
              <a:t> </a:t>
            </a:r>
            <a:r>
              <a:rPr lang="en-GB" dirty="0"/>
              <a:t>Q-</a:t>
            </a:r>
            <a:r>
              <a:rPr lang="en-GB" spc="-120" dirty="0"/>
              <a:t>value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196752"/>
            <a:ext cx="8534400" cy="4929413"/>
          </a:xfrm>
        </p:spPr>
        <p:txBody>
          <a:bodyPr/>
          <a:lstStyle/>
          <a:p>
            <a:pPr marL="0" indent="0">
              <a:spcBef>
                <a:spcPts val="1725"/>
              </a:spcBef>
              <a:buNone/>
            </a:pP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Current</a:t>
            </a:r>
            <a:r>
              <a:rPr lang="en-GB" sz="2000" spc="-130" dirty="0">
                <a:solidFill>
                  <a:srgbClr val="0000A0"/>
                </a:solidFill>
                <a:cs typeface="Calibri" panose="020F0502020204030204" pitchFamily="34" charset="0"/>
              </a:rPr>
              <a:t> </a:t>
            </a:r>
            <a:r>
              <a:rPr lang="en-GB" sz="2000" spc="-10" dirty="0">
                <a:solidFill>
                  <a:srgbClr val="0000A0"/>
                </a:solidFill>
                <a:cs typeface="Calibri" panose="020F0502020204030204" pitchFamily="34" charset="0"/>
              </a:rPr>
              <a:t>estimate</a:t>
            </a:r>
            <a:r>
              <a:rPr lang="en-GB" sz="2000" spc="-10" dirty="0">
                <a:cs typeface="Calibri" panose="020F0502020204030204" pitchFamily="34" charset="0"/>
              </a:rPr>
              <a:t>:</a:t>
            </a: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	</a:t>
            </a:r>
            <a:r>
              <a:rPr lang="en-GB" sz="2000" i="1" spc="-915" dirty="0">
                <a:solidFill>
                  <a:schemeClr val="tx1"/>
                </a:solidFill>
                <a:cs typeface="Calibri" panose="020F0502020204030204" pitchFamily="34" charset="0"/>
              </a:rPr>
              <a:t>Q</a:t>
            </a:r>
            <a:r>
              <a:rPr lang="en-GB" sz="3200" spc="525" baseline="14444" dirty="0">
                <a:solidFill>
                  <a:schemeClr val="tx1"/>
                </a:solidFill>
                <a:cs typeface="Calibri" panose="020F0502020204030204" pitchFamily="34" charset="0"/>
              </a:rPr>
              <a:t>ˆ</a:t>
            </a:r>
            <a:r>
              <a:rPr lang="el-GR" sz="2000" i="1" spc="292" baseline="-12698" dirty="0">
                <a:solidFill>
                  <a:schemeClr val="tx1"/>
                </a:solidFill>
                <a:cs typeface="Calibri" panose="020F0502020204030204" pitchFamily="34" charset="0"/>
              </a:rPr>
              <a:t>π</a:t>
            </a:r>
            <a:r>
              <a:rPr lang="el-GR" sz="2000" i="1" spc="-525" baseline="-12698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l-GR" sz="2000" spc="210" dirty="0">
                <a:solidFill>
                  <a:schemeClr val="tx1"/>
                </a:solidFill>
                <a:cs typeface="Calibri" panose="020F0502020204030204" pitchFamily="34" charset="0"/>
              </a:rPr>
              <a:t>(</a:t>
            </a:r>
            <a:r>
              <a:rPr lang="en-GB" sz="2000" i="1" spc="210" dirty="0">
                <a:solidFill>
                  <a:schemeClr val="tx1"/>
                </a:solidFill>
                <a:cs typeface="Calibri" panose="020F0502020204030204" pitchFamily="34" charset="0"/>
              </a:rPr>
              <a:t>s,</a:t>
            </a:r>
            <a:r>
              <a:rPr lang="en-GB" sz="2000" i="1" spc="-14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GB" sz="2000" dirty="0">
                <a:solidFill>
                  <a:schemeClr val="tx1"/>
                </a:solidFill>
                <a:cs typeface="Calibri" panose="020F0502020204030204" pitchFamily="34" charset="0"/>
              </a:rPr>
              <a:t>stay)</a:t>
            </a:r>
            <a:r>
              <a:rPr lang="en-GB" sz="2000" spc="-40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GB" sz="2000" spc="635" dirty="0">
                <a:solidFill>
                  <a:schemeClr val="tx1"/>
                </a:solidFill>
                <a:cs typeface="Calibri" panose="020F0502020204030204" pitchFamily="34" charset="0"/>
              </a:rPr>
              <a:t>=</a:t>
            </a:r>
            <a:r>
              <a:rPr lang="en-GB" sz="2000" spc="5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GB" sz="2000" spc="65" dirty="0">
                <a:solidFill>
                  <a:schemeClr val="tx1"/>
                </a:solidFill>
                <a:cs typeface="Calibri" panose="020F0502020204030204" pitchFamily="34" charset="0"/>
              </a:rPr>
              <a:t>11</a:t>
            </a:r>
            <a:endParaRPr lang="en-GB" sz="2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r>
              <a:rPr lang="en-GB" sz="2000" dirty="0">
                <a:solidFill>
                  <a:srgbClr val="0000A0"/>
                </a:solidFill>
                <a:cs typeface="Calibri" panose="020F0502020204030204" pitchFamily="34" charset="0"/>
              </a:rPr>
              <a:t>Data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</a:t>
            </a:r>
            <a:r>
              <a:rPr lang="en-GB" sz="2000" spc="-70" dirty="0">
                <a:solidFill>
                  <a:srgbClr val="0000A0"/>
                </a:solidFill>
                <a:cs typeface="Calibri" panose="020F0502020204030204" pitchFamily="34" charset="0"/>
              </a:rPr>
              <a:t>(following</a:t>
            </a:r>
            <a:r>
              <a:rPr lang="en-GB" sz="2000" spc="-50" dirty="0">
                <a:solidFill>
                  <a:srgbClr val="0000A0"/>
                </a:solidFill>
                <a:cs typeface="Calibri" panose="020F0502020204030204" pitchFamily="34" charset="0"/>
              </a:rPr>
              <a:t> policy </a:t>
            </a:r>
            <a:r>
              <a:rPr lang="el-GR" sz="2000" i="1" spc="170" dirty="0">
                <a:solidFill>
                  <a:schemeClr val="tx1"/>
                </a:solidFill>
                <a:latin typeface="Cambria"/>
                <a:cs typeface="Cambria"/>
              </a:rPr>
              <a:t>π</a:t>
            </a:r>
            <a:r>
              <a:rPr lang="el-GR" sz="2000" spc="170" dirty="0">
                <a:solidFill>
                  <a:schemeClr val="tx1"/>
                </a:solidFill>
                <a:latin typeface="PMingLiU"/>
                <a:cs typeface="PMingLiU"/>
              </a:rPr>
              <a:t>(</a:t>
            </a:r>
            <a:r>
              <a:rPr lang="en-GB" sz="2000" i="1" spc="170" dirty="0">
                <a:solidFill>
                  <a:schemeClr val="tx1"/>
                </a:solidFill>
                <a:latin typeface="Cambria"/>
                <a:cs typeface="Cambria"/>
              </a:rPr>
              <a:t>s</a:t>
            </a:r>
            <a:r>
              <a:rPr lang="en-GB" sz="2000" spc="170" dirty="0">
                <a:solidFill>
                  <a:schemeClr val="tx1"/>
                </a:solidFill>
                <a:latin typeface="PMingLiU"/>
                <a:cs typeface="PMingLiU"/>
              </a:rPr>
              <a:t>)</a:t>
            </a:r>
            <a:r>
              <a:rPr lang="en-GB" sz="2000" spc="-15" dirty="0">
                <a:solidFill>
                  <a:srgbClr val="0000A0"/>
                </a:solidFill>
                <a:latin typeface="PMingLiU"/>
                <a:cs typeface="PMingLiU"/>
              </a:rPr>
              <a:t> </a:t>
            </a:r>
            <a:r>
              <a:rPr lang="en-GB" sz="2000" spc="635" dirty="0">
                <a:solidFill>
                  <a:srgbClr val="0000A0"/>
                </a:solidFill>
                <a:latin typeface="PMingLiU"/>
                <a:cs typeface="PMingLiU"/>
              </a:rPr>
              <a:t>=</a:t>
            </a:r>
            <a:r>
              <a:rPr lang="en-GB" sz="2000" spc="-15" dirty="0">
                <a:solidFill>
                  <a:srgbClr val="0000A0"/>
                </a:solidFill>
                <a:latin typeface="PMingLiU"/>
                <a:cs typeface="PMingLiU"/>
              </a:rPr>
              <a:t> </a:t>
            </a:r>
            <a:r>
              <a:rPr lang="en-GB" sz="2000" spc="-10" dirty="0">
                <a:solidFill>
                  <a:srgbClr val="0000A0"/>
                </a:solidFill>
                <a:latin typeface="Trebuchet MS"/>
                <a:cs typeface="Trebuchet MS"/>
              </a:rPr>
              <a:t>stay</a:t>
            </a:r>
            <a:r>
              <a:rPr lang="el-GR" sz="2000" spc="-25" dirty="0">
                <a:solidFill>
                  <a:srgbClr val="0000A0"/>
                </a:solidFill>
                <a:cs typeface="Calibri" panose="020F0502020204030204" pitchFamily="34" charset="0"/>
              </a:rPr>
              <a:t>)</a:t>
            </a:r>
            <a:r>
              <a:rPr lang="el-GR" sz="2000" spc="-25" dirty="0">
                <a:cs typeface="Calibri" panose="020F0502020204030204" pitchFamily="34" charset="0"/>
              </a:rPr>
              <a:t>:</a:t>
            </a:r>
            <a:endParaRPr lang="en-US" sz="2000" spc="-25" dirty="0">
              <a:cs typeface="Calibri" panose="020F0502020204030204" pitchFamily="34" charset="0"/>
            </a:endParaRP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</a:p>
          <a:p>
            <a:pPr marL="342882" marR="0" lvl="1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anose="020F0502020204030204" pitchFamily="34" charset="0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                                                </a:t>
            </a:r>
            <a:r>
              <a:rPr lang="en-GB" sz="2000" spc="40" dirty="0">
                <a:solidFill>
                  <a:schemeClr val="tx1"/>
                </a:solidFill>
                <a:cs typeface="Calibri" panose="020F0502020204030204" pitchFamily="34" charset="0"/>
              </a:rPr>
              <a:t>4+0</a:t>
            </a:r>
            <a:endParaRPr lang="en-GB" sz="2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                        </a:t>
            </a:r>
            <a:r>
              <a:rPr lang="en-GB" sz="2000" spc="105" dirty="0">
                <a:solidFill>
                  <a:schemeClr val="tx1"/>
                </a:solidFill>
                <a:cs typeface="Calibri" panose="020F0502020204030204" pitchFamily="34" charset="0"/>
              </a:rPr>
              <a:t>4+11</a:t>
            </a:r>
            <a:endParaRPr lang="en-GB" sz="2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lang="en-US" sz="2000" spc="-25" dirty="0">
                <a:cs typeface="Calibri" panose="020F0502020204030204" pitchFamily="34" charset="0"/>
              </a:rPr>
              <a:t>	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            </a:t>
            </a:r>
            <a:r>
              <a:rPr lang="en-GB" sz="2000" spc="40" dirty="0">
                <a:solidFill>
                  <a:schemeClr val="tx1"/>
                </a:solidFill>
                <a:cs typeface="Calibri" panose="020F0502020204030204" pitchFamily="34" charset="0"/>
              </a:rPr>
              <a:t>4+11</a:t>
            </a:r>
            <a:endParaRPr lang="en-GB" sz="2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indent="0">
              <a:spcBef>
                <a:spcPts val="1725"/>
              </a:spcBef>
              <a:buNone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	[in;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in;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Calibri" pitchFamily="34" charset="0"/>
              </a:rPr>
              <a:t>stay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</a:rPr>
              <a:t>, 4, end]</a:t>
            </a:r>
            <a:r>
              <a:rPr lang="en-GB" sz="2000" dirty="0">
                <a:solidFill>
                  <a:schemeClr val="tx1"/>
                </a:solidFill>
                <a:latin typeface="Trebuchet MS"/>
                <a:cs typeface="Trebuchet MS"/>
              </a:rPr>
              <a:t>	        </a:t>
            </a:r>
            <a:r>
              <a:rPr lang="en-GB" sz="2000" spc="105" dirty="0">
                <a:solidFill>
                  <a:schemeClr val="tx1"/>
                </a:solidFill>
                <a:cs typeface="Calibri" panose="020F0502020204030204" pitchFamily="34" charset="0"/>
              </a:rPr>
              <a:t>4+11</a:t>
            </a:r>
            <a:endParaRPr lang="en-GB" sz="20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725"/>
              </a:spcBef>
              <a:buNone/>
            </a:pPr>
            <a:endParaRPr lang="en-US" sz="2000" spc="-25" dirty="0"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785A7B9-1C76-A03E-D67B-99C823A0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509120"/>
            <a:ext cx="7772400" cy="19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64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65" dirty="0"/>
              <a:t>Model-</a:t>
            </a:r>
            <a:r>
              <a:rPr lang="en-GB" spc="-300" dirty="0"/>
              <a:t>free</a:t>
            </a:r>
            <a:r>
              <a:rPr lang="en-GB" spc="10" dirty="0"/>
              <a:t> </a:t>
            </a:r>
            <a:r>
              <a:rPr lang="en-GB" spc="-125" dirty="0"/>
              <a:t>versus</a:t>
            </a:r>
            <a:r>
              <a:rPr lang="en-GB" spc="-55" dirty="0"/>
              <a:t> </a:t>
            </a:r>
            <a:r>
              <a:rPr lang="en-GB" spc="245" dirty="0"/>
              <a:t>SARSA</a:t>
            </a:r>
            <a:endParaRPr lang="en-US" dirty="0"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89E5A8EA-F723-92A3-4E49-36CC06EE835B}"/>
              </a:ext>
            </a:extLst>
          </p:cNvPr>
          <p:cNvGrpSpPr/>
          <p:nvPr/>
        </p:nvGrpSpPr>
        <p:grpSpPr>
          <a:xfrm>
            <a:off x="1187624" y="1400079"/>
            <a:ext cx="6768752" cy="1606219"/>
            <a:chOff x="428146" y="1326214"/>
            <a:chExt cx="9310370" cy="154876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496D7418-7B80-6F7C-4B7F-89A03E56FFD2}"/>
                </a:ext>
              </a:extLst>
            </p:cNvPr>
            <p:cNvSpPr/>
            <p:nvPr/>
          </p:nvSpPr>
          <p:spPr>
            <a:xfrm>
              <a:off x="440862" y="1647280"/>
              <a:ext cx="9284970" cy="1214755"/>
            </a:xfrm>
            <a:custGeom>
              <a:avLst/>
              <a:gdLst/>
              <a:ahLst/>
              <a:cxnLst/>
              <a:rect l="l" t="t" r="r" b="b"/>
              <a:pathLst>
                <a:path w="9284970" h="1214755">
                  <a:moveTo>
                    <a:pt x="0" y="0"/>
                  </a:moveTo>
                  <a:lnTo>
                    <a:pt x="0" y="1214689"/>
                  </a:lnTo>
                  <a:lnTo>
                    <a:pt x="9284633" y="1214689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17C31395-EE0F-4727-035F-A839987D1E39}"/>
                </a:ext>
              </a:extLst>
            </p:cNvPr>
            <p:cNvSpPr/>
            <p:nvPr/>
          </p:nvSpPr>
          <p:spPr>
            <a:xfrm>
              <a:off x="568017" y="1326214"/>
              <a:ext cx="4357370" cy="642620"/>
            </a:xfrm>
            <a:custGeom>
              <a:avLst/>
              <a:gdLst/>
              <a:ahLst/>
              <a:cxnLst/>
              <a:rect l="l" t="t" r="r" b="b"/>
              <a:pathLst>
                <a:path w="4357370" h="642619">
                  <a:moveTo>
                    <a:pt x="4357367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357367" y="642132"/>
                  </a:lnTo>
                  <a:lnTo>
                    <a:pt x="4357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4171288F-78A0-5BBD-B302-4F98C640235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EE19A7-82BC-9558-6EC8-E7AAC8821607}"/>
              </a:ext>
            </a:extLst>
          </p:cNvPr>
          <p:cNvSpPr txBox="1"/>
          <p:nvPr/>
        </p:nvSpPr>
        <p:spPr>
          <a:xfrm>
            <a:off x="1018676" y="1489078"/>
            <a:ext cx="4579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287905" algn="l"/>
              </a:tabLst>
            </a:pPr>
            <a:r>
              <a:rPr lang="en-GB" sz="1800" b="1" spc="5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lang="en-GB" sz="1800" b="1" spc="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1800" b="1" spc="-20" dirty="0">
                <a:solidFill>
                  <a:srgbClr val="FF0000"/>
                </a:solidFill>
                <a:latin typeface="Trebuchet MS"/>
                <a:cs typeface="Trebuchet MS"/>
              </a:rPr>
              <a:t>idea:</a:t>
            </a:r>
            <a:r>
              <a:rPr lang="en-GB" b="1" spc="-2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GB" sz="1800" b="1" spc="-10" dirty="0">
                <a:solidFill>
                  <a:srgbClr val="FF0000"/>
                </a:solidFill>
                <a:latin typeface="Trebuchet MS"/>
                <a:cs typeface="Trebuchet MS"/>
              </a:rPr>
              <a:t>bootstrapping</a:t>
            </a:r>
            <a:endParaRPr lang="en-GB" sz="1800" dirty="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2CDC7-A1D0-76D6-15C3-D6B6384073A6}"/>
              </a:ext>
            </a:extLst>
          </p:cNvPr>
          <p:cNvSpPr txBox="1"/>
          <p:nvPr/>
        </p:nvSpPr>
        <p:spPr>
          <a:xfrm>
            <a:off x="1522731" y="2348511"/>
            <a:ext cx="5857581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SARSA</a:t>
            </a:r>
            <a:r>
              <a:rPr lang="en-GB" i="0" spc="-1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uses</a:t>
            </a:r>
            <a:r>
              <a:rPr lang="en-GB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1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</a:t>
            </a:r>
            <a:r>
              <a:rPr lang="en-GB" i="0" spc="-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10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800" i="0" spc="300" baseline="1444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ˆ</a:t>
            </a:r>
            <a:r>
              <a:rPr lang="el-GR" i="0" spc="67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lang="el-GR" i="0" spc="-50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i="0" spc="1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i="0" spc="1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s,</a:t>
            </a:r>
            <a:r>
              <a:rPr lang="en-GB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8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instead</a:t>
            </a:r>
            <a:r>
              <a:rPr lang="en-GB" i="0" spc="-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GB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GB" i="0" spc="-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raw</a:t>
            </a:r>
            <a:r>
              <a:rPr lang="en-GB" i="0" spc="-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  <a:r>
              <a:rPr lang="en-GB" i="0" spc="-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i="0" spc="-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u.</a:t>
            </a:r>
            <a:endParaRPr lang="en-GB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SE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36BBE3F7-4F0C-F3BF-01B3-A40CF6DB8319}"/>
              </a:ext>
            </a:extLst>
          </p:cNvPr>
          <p:cNvSpPr txBox="1"/>
          <p:nvPr/>
        </p:nvSpPr>
        <p:spPr>
          <a:xfrm>
            <a:off x="1018676" y="3480278"/>
            <a:ext cx="3553324" cy="168071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 defTabSz="914400" eaLnBrk="1" fontAlgn="auto" hangingPunct="1">
              <a:spcBef>
                <a:spcPts val="725"/>
              </a:spcBef>
              <a:spcAft>
                <a:spcPts val="0"/>
              </a:spcAft>
            </a:pPr>
            <a:r>
              <a:rPr sz="3200" kern="0" spc="110" dirty="0">
                <a:solidFill>
                  <a:sysClr val="windowText" lastClr="000000"/>
                </a:solidFill>
                <a:latin typeface="Cambria"/>
                <a:cs typeface="Cambria"/>
              </a:rPr>
              <a:t>u</a:t>
            </a:r>
            <a:endParaRPr sz="3200" i="0" kern="0" dirty="0">
              <a:solidFill>
                <a:sysClr val="windowText" lastClr="000000"/>
              </a:solidFill>
              <a:latin typeface="Cambria"/>
              <a:cs typeface="Cambria"/>
            </a:endParaRPr>
          </a:p>
          <a:p>
            <a:pPr marL="12700" marR="795020" defTabSz="914400" eaLnBrk="1" fontAlgn="auto" hangingPunct="1">
              <a:lnSpc>
                <a:spcPct val="121100"/>
              </a:lnSpc>
              <a:spcBef>
                <a:spcPts val="0"/>
              </a:spcBef>
              <a:spcAft>
                <a:spcPts val="0"/>
              </a:spcAft>
            </a:pPr>
            <a:r>
              <a:rPr sz="2000" i="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based</a:t>
            </a:r>
            <a:r>
              <a:rPr sz="2000" i="0" kern="0" spc="-9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i="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on</a:t>
            </a:r>
            <a:r>
              <a:rPr sz="2000" i="0" kern="0" spc="-8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i="0" kern="0" spc="-6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one</a:t>
            </a:r>
            <a:r>
              <a:rPr sz="2000" i="0" kern="0" spc="-8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i="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path</a:t>
            </a:r>
            <a:endParaRPr lang="en-US" sz="2000" i="0" kern="0" spc="-75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large</a:t>
            </a:r>
            <a:r>
              <a:rPr kumimoji="0" lang="en-GB" sz="2000" b="0" i="0" u="none" strike="noStrike" kern="1200" cap="none" spc="1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2000" b="0" i="0" u="none" strike="noStrike" kern="1200" cap="none" spc="-11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variance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795020" defTabSz="914400" eaLnBrk="1" fontAlgn="auto" hangingPunct="1">
              <a:lnSpc>
                <a:spcPct val="121100"/>
              </a:lnSpc>
              <a:spcBef>
                <a:spcPts val="0"/>
              </a:spcBef>
              <a:spcAft>
                <a:spcPts val="0"/>
              </a:spcAft>
            </a:pPr>
            <a:r>
              <a:rPr sz="2000" i="0" kern="0" spc="-75" dirty="0">
                <a:solidFill>
                  <a:srgbClr val="FF0000"/>
                </a:solidFill>
                <a:latin typeface="Trebuchet MS"/>
                <a:cs typeface="Trebuchet MS"/>
              </a:rPr>
              <a:t>wait</a:t>
            </a:r>
            <a:r>
              <a:rPr sz="2000" i="0" kern="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i="0" kern="0" spc="-55" dirty="0">
                <a:solidFill>
                  <a:srgbClr val="FF0000"/>
                </a:solidFill>
                <a:latin typeface="Trebuchet MS"/>
                <a:cs typeface="Trebuchet MS"/>
              </a:rPr>
              <a:t>until</a:t>
            </a:r>
            <a:r>
              <a:rPr sz="2000" i="0" kern="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i="0" kern="0" spc="-75" dirty="0">
                <a:solidFill>
                  <a:srgbClr val="FF0000"/>
                </a:solidFill>
                <a:latin typeface="Trebuchet MS"/>
                <a:cs typeface="Trebuchet MS"/>
              </a:rPr>
              <a:t>end</a:t>
            </a:r>
            <a:r>
              <a:rPr sz="2000" i="0" kern="0" spc="-9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i="0" kern="0" dirty="0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sz="2000" i="0" kern="0" spc="-1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000" i="0" kern="0" spc="-65" dirty="0">
                <a:solidFill>
                  <a:srgbClr val="FF0000"/>
                </a:solidFill>
                <a:latin typeface="Trebuchet MS"/>
                <a:cs typeface="Trebuchet MS"/>
              </a:rPr>
              <a:t>update</a:t>
            </a:r>
            <a:endParaRPr sz="2000" i="0" kern="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83F385A9-C337-145A-1E17-1158B6B6C9D2}"/>
              </a:ext>
            </a:extLst>
          </p:cNvPr>
          <p:cNvSpPr txBox="1"/>
          <p:nvPr/>
        </p:nvSpPr>
        <p:spPr>
          <a:xfrm>
            <a:off x="4716016" y="3480278"/>
            <a:ext cx="3944992" cy="158517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821055" defTabSz="914400" eaLnBrk="1" fontAlgn="auto" hangingPunct="1">
              <a:lnSpc>
                <a:spcPct val="121100"/>
              </a:lnSpc>
              <a:spcBef>
                <a:spcPts val="90"/>
              </a:spcBef>
              <a:spcAft>
                <a:spcPts val="0"/>
              </a:spcAft>
            </a:pPr>
            <a:r>
              <a:rPr sz="2500" kern="0" spc="120" dirty="0">
                <a:solidFill>
                  <a:sysClr val="windowText" lastClr="000000"/>
                </a:solidFill>
                <a:latin typeface="Cambria"/>
                <a:cs typeface="Cambria"/>
              </a:rPr>
              <a:t>r</a:t>
            </a:r>
            <a:r>
              <a:rPr sz="2500" kern="0" spc="90" dirty="0">
                <a:solidFill>
                  <a:sysClr val="windowText" lastClr="000000"/>
                </a:solidFill>
                <a:latin typeface="Cambria"/>
                <a:cs typeface="Cambria"/>
              </a:rPr>
              <a:t> </a:t>
            </a:r>
            <a:r>
              <a:rPr sz="2500" i="0" kern="0" spc="145" dirty="0">
                <a:solidFill>
                  <a:sysClr val="windowText" lastClr="000000"/>
                </a:solidFill>
                <a:latin typeface="Tahoma"/>
                <a:cs typeface="Tahoma"/>
              </a:rPr>
              <a:t>+</a:t>
            </a:r>
            <a:r>
              <a:rPr sz="2500" i="0" kern="0" spc="-204" dirty="0">
                <a:solidFill>
                  <a:sysClr val="windowText" lastClr="000000"/>
                </a:solidFill>
                <a:latin typeface="Tahoma"/>
                <a:cs typeface="Tahoma"/>
              </a:rPr>
              <a:t> </a:t>
            </a:r>
            <a:r>
              <a:rPr sz="2500" kern="0" spc="-1065" dirty="0">
                <a:solidFill>
                  <a:sysClr val="windowText" lastClr="000000"/>
                </a:solidFill>
                <a:latin typeface="Cambria"/>
                <a:cs typeface="Cambria"/>
              </a:rPr>
              <a:t>Q</a:t>
            </a:r>
            <a:r>
              <a:rPr sz="3750" i="0" kern="0" spc="300" baseline="14444" dirty="0">
                <a:solidFill>
                  <a:sysClr val="windowText" lastClr="000000"/>
                </a:solidFill>
                <a:latin typeface="Tahoma"/>
                <a:cs typeface="Tahoma"/>
              </a:rPr>
              <a:t>ˆ</a:t>
            </a:r>
            <a:r>
              <a:rPr sz="2625" kern="0" spc="67" baseline="-12698" dirty="0">
                <a:solidFill>
                  <a:sysClr val="windowText" lastClr="000000"/>
                </a:solidFill>
                <a:latin typeface="Trebuchet MS"/>
                <a:cs typeface="Trebuchet MS"/>
              </a:rPr>
              <a:t>π</a:t>
            </a:r>
            <a:r>
              <a:rPr sz="2625" kern="0" spc="-502" baseline="-12698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500" i="0" kern="0" spc="120" dirty="0">
                <a:solidFill>
                  <a:sysClr val="windowText" lastClr="000000"/>
                </a:solidFill>
                <a:latin typeface="Tahoma"/>
                <a:cs typeface="Tahoma"/>
              </a:rPr>
              <a:t>(</a:t>
            </a:r>
            <a:r>
              <a:rPr sz="2500" kern="0" spc="120" dirty="0">
                <a:solidFill>
                  <a:sysClr val="windowText" lastClr="000000"/>
                </a:solidFill>
                <a:latin typeface="Cambria"/>
                <a:cs typeface="Cambria"/>
              </a:rPr>
              <a:t>s</a:t>
            </a:r>
            <a:r>
              <a:rPr sz="2625" kern="0" spc="179" baseline="28571" dirty="0">
                <a:solidFill>
                  <a:sysClr val="windowText" lastClr="000000"/>
                </a:solidFill>
                <a:latin typeface="Meiryo"/>
                <a:cs typeface="Meiryo"/>
              </a:rPr>
              <a:t> </a:t>
            </a:r>
            <a:r>
              <a:rPr sz="2500" kern="0" spc="200" dirty="0">
                <a:solidFill>
                  <a:sysClr val="windowText" lastClr="000000"/>
                </a:solidFill>
                <a:latin typeface="Cambria"/>
                <a:cs typeface="Cambria"/>
              </a:rPr>
              <a:t>,</a:t>
            </a:r>
            <a:r>
              <a:rPr sz="2500" kern="0" spc="-114" dirty="0">
                <a:solidFill>
                  <a:sysClr val="windowText" lastClr="000000"/>
                </a:solidFill>
                <a:latin typeface="Cambria"/>
                <a:cs typeface="Cambria"/>
              </a:rPr>
              <a:t> </a:t>
            </a:r>
            <a:r>
              <a:rPr sz="2500" kern="0" dirty="0">
                <a:solidFill>
                  <a:sysClr val="windowText" lastClr="000000"/>
                </a:solidFill>
                <a:latin typeface="Cambria"/>
                <a:cs typeface="Cambria"/>
              </a:rPr>
              <a:t>a</a:t>
            </a:r>
            <a:r>
              <a:rPr sz="2625" kern="0" spc="187" baseline="28571" dirty="0">
                <a:solidFill>
                  <a:sysClr val="windowText" lastClr="000000"/>
                </a:solidFill>
                <a:latin typeface="Meiryo"/>
                <a:cs typeface="Meiryo"/>
              </a:rPr>
              <a:t> </a:t>
            </a:r>
            <a:r>
              <a:rPr sz="2500" i="0" kern="0" spc="-50" dirty="0">
                <a:solidFill>
                  <a:sysClr val="windowText" lastClr="000000"/>
                </a:solidFill>
                <a:latin typeface="Tahoma"/>
                <a:cs typeface="Tahoma"/>
              </a:rPr>
              <a:t>)</a:t>
            </a:r>
            <a:r>
              <a:rPr sz="2000" i="0" kern="0" spc="-50" dirty="0">
                <a:solidFill>
                  <a:sysClr val="windowText" lastClr="000000"/>
                </a:solidFill>
                <a:latin typeface="Tahoma"/>
                <a:cs typeface="Tahoma"/>
              </a:rPr>
              <a:t> </a:t>
            </a:r>
            <a:r>
              <a:rPr sz="2000" i="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based</a:t>
            </a:r>
            <a:r>
              <a:rPr sz="2000" i="0" kern="0" spc="-8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i="0" kern="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on</a:t>
            </a:r>
            <a:r>
              <a:rPr sz="2000" i="0" kern="0" spc="-75" dirty="0">
                <a:solidFill>
                  <a:sysClr val="windowText" lastClr="000000"/>
                </a:solidFill>
                <a:latin typeface="Trebuchet MS"/>
                <a:cs typeface="Trebuchet MS"/>
              </a:rPr>
              <a:t> </a:t>
            </a:r>
            <a:r>
              <a:rPr sz="2000" i="0" kern="0" spc="-120" dirty="0">
                <a:solidFill>
                  <a:sysClr val="windowText" lastClr="000000"/>
                </a:solidFill>
                <a:latin typeface="Trebuchet MS"/>
                <a:cs typeface="Trebuchet MS"/>
              </a:rPr>
              <a:t>estimate </a:t>
            </a:r>
            <a:endParaRPr lang="en-US" sz="2000" i="0" kern="0" spc="-12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  <a:p>
            <a:pPr marL="38100" marR="0" lvl="0" indent="0" algn="l" defTabSz="914400" rtl="0" eaLnBrk="1" fontAlgn="auto" latinLnBrk="0" hangingPunct="1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85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small</a:t>
            </a:r>
            <a:r>
              <a:rPr kumimoji="0" lang="en-GB" sz="2000" b="0" i="0" u="none" strike="noStrike" kern="1200" cap="none" spc="145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2000" b="0" i="0" u="none" strike="noStrike" kern="1200" cap="none" spc="-114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variance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8100" marR="821055" defTabSz="914400" eaLnBrk="1" fontAlgn="auto" hangingPunct="1">
              <a:lnSpc>
                <a:spcPct val="121100"/>
              </a:lnSpc>
              <a:spcBef>
                <a:spcPts val="90"/>
              </a:spcBef>
              <a:spcAft>
                <a:spcPts val="0"/>
              </a:spcAft>
            </a:pPr>
            <a:r>
              <a:rPr sz="2000" i="0" kern="0" dirty="0">
                <a:solidFill>
                  <a:srgbClr val="008000"/>
                </a:solidFill>
                <a:latin typeface="Trebuchet MS"/>
                <a:cs typeface="Trebuchet MS"/>
              </a:rPr>
              <a:t>can</a:t>
            </a:r>
            <a:r>
              <a:rPr sz="2000" i="0" kern="0" spc="-15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000" i="0" kern="0" spc="-75" dirty="0">
                <a:solidFill>
                  <a:srgbClr val="008000"/>
                </a:solidFill>
                <a:latin typeface="Trebuchet MS"/>
                <a:cs typeface="Trebuchet MS"/>
              </a:rPr>
              <a:t>update</a:t>
            </a:r>
            <a:r>
              <a:rPr sz="2000" i="0" kern="0" spc="-110" dirty="0">
                <a:solidFill>
                  <a:srgbClr val="008000"/>
                </a:solidFill>
                <a:latin typeface="Trebuchet MS"/>
                <a:cs typeface="Trebuchet MS"/>
              </a:rPr>
              <a:t> </a:t>
            </a:r>
            <a:r>
              <a:rPr sz="2000" i="0" kern="0" spc="-90" dirty="0">
                <a:solidFill>
                  <a:srgbClr val="008000"/>
                </a:solidFill>
                <a:latin typeface="Trebuchet MS"/>
                <a:cs typeface="Trebuchet MS"/>
              </a:rPr>
              <a:t>immediately</a:t>
            </a:r>
            <a:endParaRPr sz="2000" i="0" kern="0" dirty="0">
              <a:solidFill>
                <a:sysClr val="windowText" lastClr="00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85777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pc="-145" dirty="0"/>
              <a:t>Question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855ECCB-D45F-1DF3-C4B9-33018580F051}"/>
              </a:ext>
            </a:extLst>
          </p:cNvPr>
          <p:cNvSpPr txBox="1"/>
          <p:nvPr/>
        </p:nvSpPr>
        <p:spPr>
          <a:xfrm>
            <a:off x="232352" y="1700808"/>
            <a:ext cx="8679295" cy="6286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 marR="30480" defTabSz="914400" eaLnBrk="1" fontAlgn="auto" hangingPunct="1">
              <a:lnSpc>
                <a:spcPct val="101600"/>
              </a:lnSpc>
              <a:spcBef>
                <a:spcPts val="90"/>
              </a:spcBef>
              <a:spcAft>
                <a:spcPts val="0"/>
              </a:spcAft>
            </a:pPr>
            <a:r>
              <a:rPr sz="20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Which </a:t>
            </a:r>
            <a:r>
              <a:rPr sz="2000" i="0" spc="-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of </a:t>
            </a:r>
            <a:r>
              <a:rPr sz="20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</a:t>
            </a:r>
            <a:r>
              <a:rPr sz="20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following </a:t>
            </a:r>
            <a:r>
              <a:rPr sz="2000" i="0" spc="-6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algorithms </a:t>
            </a:r>
            <a:r>
              <a:rPr sz="2000" i="0" spc="-10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allows </a:t>
            </a:r>
            <a:r>
              <a:rPr sz="2000" i="0" spc="-1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you </a:t>
            </a:r>
            <a:r>
              <a:rPr sz="2000" i="0" spc="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</a:t>
            </a:r>
            <a:r>
              <a:rPr sz="2000" i="0" spc="-7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estimate </a:t>
            </a:r>
            <a:r>
              <a:rPr sz="2000" spc="1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</a:t>
            </a:r>
            <a:r>
              <a:rPr sz="2000" i="0" spc="150" baseline="-12698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</a:t>
            </a:r>
            <a:r>
              <a:rPr sz="2000" i="0" spc="1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sz="2000" spc="10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s, </a:t>
            </a:r>
            <a:r>
              <a:rPr sz="2000" spc="8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sz="2000" i="0" spc="8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</a:t>
            </a:r>
            <a:r>
              <a:rPr sz="2000" i="0" spc="-9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(se</a:t>
            </a:r>
            <a:r>
              <a:rPr sz="2000" i="0" spc="-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lect </a:t>
            </a:r>
            <a:r>
              <a:rPr sz="2000" i="0" spc="-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all </a:t>
            </a:r>
            <a:r>
              <a:rPr sz="2000" i="0" spc="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that</a:t>
            </a:r>
            <a:r>
              <a:rPr sz="2000" i="0" spc="50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000" i="0" spc="-6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apply)?</a:t>
            </a:r>
            <a:endParaRPr sz="20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EB4A2D6-F42F-2B7C-90D3-02394304C0B9}"/>
              </a:ext>
            </a:extLst>
          </p:cNvPr>
          <p:cNvSpPr/>
          <p:nvPr/>
        </p:nvSpPr>
        <p:spPr>
          <a:xfrm>
            <a:off x="369484" y="33348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CA720600-AC89-17B3-4B25-C9F16F423EA7}"/>
              </a:ext>
            </a:extLst>
          </p:cNvPr>
          <p:cNvSpPr txBox="1"/>
          <p:nvPr/>
        </p:nvSpPr>
        <p:spPr>
          <a:xfrm>
            <a:off x="439419" y="3034231"/>
            <a:ext cx="8265159" cy="473848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 defTabSz="914400" eaLnBrk="1" fontAlgn="auto" hangingPunct="1">
              <a:spcBef>
                <a:spcPts val="695"/>
              </a:spcBef>
              <a:spcAft>
                <a:spcPts val="0"/>
              </a:spcAft>
            </a:pPr>
            <a:r>
              <a:rPr sz="2500" i="0" spc="-12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model-based </a:t>
            </a:r>
            <a:r>
              <a:rPr lang="en-US" sz="2500" i="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learning</a:t>
            </a:r>
            <a:endParaRPr sz="2500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5ECABB0-C529-2827-6A81-34CF9FC06618}"/>
              </a:ext>
            </a:extLst>
          </p:cNvPr>
          <p:cNvSpPr/>
          <p:nvPr/>
        </p:nvSpPr>
        <p:spPr>
          <a:xfrm>
            <a:off x="369484" y="40694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6377E527-6D02-528B-8E64-756E792EC847}"/>
              </a:ext>
            </a:extLst>
          </p:cNvPr>
          <p:cNvSpPr txBox="1"/>
          <p:nvPr/>
        </p:nvSpPr>
        <p:spPr>
          <a:xfrm>
            <a:off x="439419" y="3768907"/>
            <a:ext cx="8265159" cy="473848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 defTabSz="914400" eaLnBrk="1" fontAlgn="auto" hangingPunct="1">
              <a:spcBef>
                <a:spcPts val="695"/>
              </a:spcBef>
              <a:spcAft>
                <a:spcPts val="0"/>
              </a:spcAft>
            </a:pPr>
            <a:r>
              <a:rPr sz="2500" i="0" spc="-8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model-free </a:t>
            </a:r>
            <a:r>
              <a:rPr lang="en-US" sz="2500" i="0" spc="-2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learning</a:t>
            </a:r>
            <a:endParaRPr sz="2500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8E8BCA66-8F1A-7C34-CAF7-0520DC22E824}"/>
              </a:ext>
            </a:extLst>
          </p:cNvPr>
          <p:cNvSpPr/>
          <p:nvPr/>
        </p:nvSpPr>
        <p:spPr>
          <a:xfrm>
            <a:off x="369484" y="48041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93E2B912-DF75-7441-8A4C-0A7A8EF0EA8E}"/>
              </a:ext>
            </a:extLst>
          </p:cNvPr>
          <p:cNvSpPr txBox="1"/>
          <p:nvPr/>
        </p:nvSpPr>
        <p:spPr>
          <a:xfrm>
            <a:off x="439419" y="4503596"/>
            <a:ext cx="8265159" cy="601345"/>
          </a:xfrm>
          <a:prstGeom prst="rect">
            <a:avLst/>
          </a:prstGeom>
          <a:ln w="6357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algn="ctr" defTabSz="914400" eaLnBrk="1" fontAlgn="auto" hangingPunct="1">
              <a:spcBef>
                <a:spcPts val="695"/>
              </a:spcBef>
              <a:spcAft>
                <a:spcPts val="0"/>
              </a:spcAft>
            </a:pPr>
            <a:r>
              <a:rPr sz="2500" i="0" spc="-13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SARSA</a:t>
            </a:r>
            <a:endParaRPr sz="2500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0661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3100" y="1724786"/>
            <a:ext cx="5372100" cy="3989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8273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450" y="1885950"/>
            <a:ext cx="857250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Input: a fixed policy </a:t>
            </a:r>
            <a:r>
              <a:rPr lang="en-US" sz="1800" dirty="0">
                <a:sym typeface="Symbol" pitchFamily="18" charset="2"/>
              </a:rPr>
              <a:t>(s)-- </a:t>
            </a:r>
            <a:r>
              <a:rPr lang="en-US" sz="1600" dirty="0">
                <a:sym typeface="Symbol" pitchFamily="18" charset="2"/>
              </a:rPr>
              <a:t>told what to do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You don’t know the transitions T(</a:t>
            </a:r>
            <a:r>
              <a:rPr lang="en-US" sz="1800" dirty="0" err="1"/>
              <a:t>s,a,s</a:t>
            </a:r>
            <a:r>
              <a:rPr lang="en-US" sz="18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You don’t know the rewards R(</a:t>
            </a:r>
            <a:r>
              <a:rPr lang="en-US" sz="1800" dirty="0" err="1"/>
              <a:t>s,a,s</a:t>
            </a:r>
            <a:r>
              <a:rPr lang="en-US" sz="18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CC0000"/>
                </a:solidFill>
              </a:rPr>
              <a:t>Goal: evaluate how good an optimal policy is,</a:t>
            </a:r>
          </a:p>
          <a:p>
            <a:pPr marL="342882" lvl="1" indent="0">
              <a:lnSpc>
                <a:spcPct val="90000"/>
              </a:lnSpc>
              <a:buNone/>
            </a:pPr>
            <a:r>
              <a:rPr lang="en-US" sz="1800" dirty="0">
                <a:solidFill>
                  <a:srgbClr val="CC0000"/>
                </a:solidFill>
              </a:rPr>
              <a:t>              </a:t>
            </a:r>
            <a:r>
              <a:rPr lang="en-US" sz="1800" dirty="0">
                <a:solidFill>
                  <a:srgbClr val="C00000"/>
                </a:solidFill>
              </a:rPr>
              <a:t>learn the expected utility U for each s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1988840"/>
            <a:ext cx="3752478" cy="2372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153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1"/>
            <a:ext cx="5581650" cy="3546873"/>
          </a:xfrm>
        </p:spPr>
        <p:txBody>
          <a:bodyPr/>
          <a:lstStyle/>
          <a:p>
            <a:r>
              <a:rPr lang="en-US" sz="2100" dirty="0"/>
              <a:t>Goal: Compute values for each state under </a:t>
            </a:r>
            <a:r>
              <a:rPr lang="en-US" sz="2100" dirty="0">
                <a:sym typeface="Symbol" pitchFamily="18" charset="2"/>
              </a:rPr>
              <a:t></a:t>
            </a:r>
          </a:p>
          <a:p>
            <a:pPr lvl="2"/>
            <a:endParaRPr lang="en-US" sz="1500" dirty="0"/>
          </a:p>
          <a:p>
            <a:r>
              <a:rPr lang="en-US" sz="2100" dirty="0"/>
              <a:t>Idea: Average together observed sample values</a:t>
            </a:r>
          </a:p>
          <a:p>
            <a:pPr lvl="1"/>
            <a:r>
              <a:rPr lang="en-US" sz="1800" dirty="0"/>
              <a:t>Act according to </a:t>
            </a:r>
            <a:r>
              <a:rPr lang="en-US" sz="1800" dirty="0">
                <a:sym typeface="Symbol" pitchFamily="18" charset="2"/>
              </a:rPr>
              <a:t></a:t>
            </a:r>
          </a:p>
          <a:p>
            <a:pPr lvl="1"/>
            <a:r>
              <a:rPr lang="en-US" sz="1800" dirty="0"/>
              <a:t>Every time you visit a state, write down what the sum of discounted rewards turned out to be</a:t>
            </a:r>
          </a:p>
          <a:p>
            <a:pPr lvl="1"/>
            <a:r>
              <a:rPr lang="en-US" sz="1800" dirty="0"/>
              <a:t>Average those samples</a:t>
            </a:r>
          </a:p>
          <a:p>
            <a:pPr lvl="2"/>
            <a:endParaRPr lang="en-US" sz="1500" dirty="0"/>
          </a:p>
          <a:p>
            <a:r>
              <a:rPr lang="en-US" sz="2100" dirty="0"/>
              <a:t>This is called direct evaluation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7910" y="1943100"/>
            <a:ext cx="2263140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1992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844824"/>
            <a:ext cx="7488832" cy="3546873"/>
          </a:xfrm>
        </p:spPr>
        <p:txBody>
          <a:bodyPr/>
          <a:lstStyle/>
          <a:p>
            <a:r>
              <a:rPr lang="en-US" sz="21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1800" dirty="0">
              <a:latin typeface="Calibri"/>
              <a:cs typeface="Calibri"/>
            </a:endParaRPr>
          </a:p>
          <a:p>
            <a:r>
              <a:rPr lang="en-US" sz="21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So, it takes a long time to learn</a:t>
            </a:r>
          </a:p>
        </p:txBody>
      </p:sp>
    </p:spTree>
    <p:extLst>
      <p:ext uri="{BB962C8B-B14F-4D97-AF65-F5344CB8AC3E}">
        <p14:creationId xmlns:p14="http://schemas.microsoft.com/office/powerpoint/2010/main" val="34151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solidFill>
                  <a:schemeClr val="tx1"/>
                </a:solidFill>
                <a:effectLst/>
                <a:latin typeface="Helvetica" pitchFamily="2" charset="0"/>
              </a:rPr>
              <a:t>Learn to make good sequences of decisions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4344DD-0B85-37FE-9B9A-E8F54D592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465" indent="0" fontAlgn="auto">
              <a:spcBef>
                <a:spcPts val="140"/>
              </a:spcBef>
              <a:spcAft>
                <a:spcPts val="0"/>
              </a:spcAft>
              <a:buClr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1" u="none" strike="noStrike" kern="1200" cap="none" spc="2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None/>
              <a:tabLst>
                <a:tab pos="360045" algn="l"/>
                <a:tab pos="360680" algn="l"/>
                <a:tab pos="4248150" algn="l"/>
              </a:tabLst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Trebuchet MS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lang="en-GB" i="1" kern="1200" spc="175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372745" marR="0" lvl="0" indent="-3225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DejaVu Sans"/>
              <a:buChar char="•"/>
              <a:tabLst>
                <a:tab pos="372745" algn="l"/>
                <a:tab pos="373380" algn="l"/>
                <a:tab pos="3505835" algn="l"/>
              </a:tabLst>
              <a:defRPr/>
            </a:pP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SE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SE" sz="2000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4174F-8816-412B-3CB4-773027A0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916832"/>
            <a:ext cx="5688632" cy="320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13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 Adaptive Dynamic Programming (ADP)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6792"/>
            <a:ext cx="8299648" cy="45365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Smarter method than Direct Utility Estimation.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Estimating the utility of a state as a sum of reward for being in that state </a:t>
            </a:r>
            <a:r>
              <a:rPr lang="en-US" dirty="0">
                <a:cs typeface="Calibri" panose="020F0502020204030204" pitchFamily="34" charset="0"/>
              </a:rPr>
              <a:t>and the expected discounted reward of being in the next state.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Converges fast but can become quite costly to compute for large state spaces.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ADP is a model-based approach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 pitchFamily="34" charset="0"/>
              </a:rPr>
              <a:t>ADP adjusts the utility of s with all its successor states</a:t>
            </a:r>
          </a:p>
          <a:p>
            <a:pPr marL="342882" lvl="1" indent="0">
              <a:buNone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41736091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 (TD)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8299648" cy="453650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model-free approach</a:t>
            </a:r>
            <a:endParaRPr lang="en-US" b="0" i="0" dirty="0">
              <a:solidFill>
                <a:srgbClr val="292929"/>
              </a:solidFill>
              <a:effectLst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not require to learn the transition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update occurs between successive states and agent only updates states that are directly affected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TD learning adjusts </a:t>
            </a:r>
            <a:r>
              <a:rPr lang="en-US" dirty="0">
                <a:cs typeface="Calibri" panose="020F0502020204030204" pitchFamily="34" charset="0"/>
              </a:rPr>
              <a:t>the utility of s</a:t>
            </a:r>
            <a:r>
              <a:rPr lang="en-GB" b="0" i="0" dirty="0">
                <a:solidFill>
                  <a:srgbClr val="292929"/>
                </a:solidFill>
                <a:effectLst/>
                <a:cs typeface="Calibri" panose="020F0502020204030204" pitchFamily="34" charset="0"/>
              </a:rPr>
              <a:t> with that of a single successor state s’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997943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285750" y="1943100"/>
            <a:ext cx="8458200" cy="3600450"/>
          </a:xfrm>
        </p:spPr>
        <p:txBody>
          <a:bodyPr/>
          <a:lstStyle/>
          <a:p>
            <a:r>
              <a:rPr lang="en-US" sz="2100" dirty="0">
                <a:solidFill>
                  <a:schemeClr val="tx1"/>
                </a:solidFill>
                <a:latin typeface="Calibri"/>
                <a:cs typeface="Calibri"/>
              </a:rPr>
              <a:t>TD value leaning is a model-free way to do </a:t>
            </a:r>
            <a:r>
              <a:rPr lang="en-US" sz="2100" dirty="0">
                <a:latin typeface="Calibri"/>
                <a:cs typeface="Calibri"/>
              </a:rPr>
              <a:t>policy evaluation</a:t>
            </a:r>
          </a:p>
          <a:p>
            <a:r>
              <a:rPr lang="en-US" sz="2100" dirty="0">
                <a:solidFill>
                  <a:schemeClr val="tx1"/>
                </a:solidFill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r>
              <a:rPr lang="en-US" sz="2100" dirty="0">
                <a:solidFill>
                  <a:schemeClr val="tx1"/>
                </a:solidFill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100" dirty="0">
                <a:solidFill>
                  <a:schemeClr val="tx1"/>
                </a:solidFill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257301" y="3279323"/>
            <a:ext cx="2453558" cy="337677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257301" y="3841299"/>
            <a:ext cx="3992966" cy="444952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115050" y="3249011"/>
            <a:ext cx="2286000" cy="2088931"/>
            <a:chOff x="2400" y="1401"/>
            <a:chExt cx="1392" cy="1272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1" hangingPunct="1"/>
              <a:endParaRPr lang="en-US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1" hangingPunct="1"/>
              <a:endParaRPr lang="en-US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 err="1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s,a,s</a:t>
              </a:r>
              <a:r>
                <a:rPr lang="ja-JP" alt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’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685800" rtl="1" eaLnBrk="1" hangingPunct="1"/>
              <a:endParaRPr lang="en-US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defTabSz="685800" rtl="1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s</a:t>
              </a:r>
              <a:r>
                <a:rPr lang="ja-JP" altLang="en-US" i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’</a:t>
              </a:r>
              <a:endParaRPr lang="en-US" i="0" dirty="0">
                <a:solidFill>
                  <a:srgbClr val="0000FF"/>
                </a:solidFill>
                <a:latin typeface="Calibri"/>
                <a:ea typeface="+mn-e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953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952" y="1943100"/>
            <a:ext cx="3406316" cy="177165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1105" y="2631099"/>
            <a:ext cx="3604229" cy="2112352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9644" y="3886200"/>
            <a:ext cx="3253962" cy="1697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3056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CF0032-AA50-0DC4-21B8-A67D60041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Problem: </a:t>
            </a:r>
            <a:r>
              <a:rPr lang="en-GB" dirty="0">
                <a:solidFill>
                  <a:schemeClr val="tx1"/>
                </a:solidFill>
              </a:rPr>
              <a:t>model-free	and SARSA only estimate  </a:t>
            </a:r>
            <a:r>
              <a:rPr lang="en-GB" i="1" dirty="0">
                <a:solidFill>
                  <a:schemeClr val="tx1"/>
                </a:solidFill>
              </a:rPr>
              <a:t>Q</a:t>
            </a:r>
            <a:r>
              <a:rPr lang="el-GR" i="1" baseline="-25000" dirty="0">
                <a:solidFill>
                  <a:schemeClr val="tx1"/>
                </a:solidFill>
              </a:rPr>
              <a:t>π</a:t>
            </a:r>
            <a:r>
              <a:rPr lang="el-GR" i="1" dirty="0">
                <a:solidFill>
                  <a:schemeClr val="tx1"/>
                </a:solidFill>
              </a:rPr>
              <a:t> </a:t>
            </a:r>
            <a:r>
              <a:rPr lang="el-GR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but  want </a:t>
            </a:r>
            <a:r>
              <a:rPr lang="en-GB" i="1" dirty="0" err="1">
                <a:solidFill>
                  <a:schemeClr val="tx1"/>
                </a:solidFill>
              </a:rPr>
              <a:t>Q</a:t>
            </a:r>
            <a:r>
              <a:rPr lang="en-GB" i="1" baseline="-25000" dirty="0" err="1">
                <a:solidFill>
                  <a:schemeClr val="tx1"/>
                </a:solidFill>
              </a:rPr>
              <a:t>opt</a:t>
            </a:r>
            <a:r>
              <a:rPr lang="en-GB" dirty="0">
                <a:solidFill>
                  <a:schemeClr val="tx1"/>
                </a:solidFill>
              </a:rPr>
              <a:t> to act optimally</a:t>
            </a:r>
          </a:p>
          <a:p>
            <a:pPr marL="0" indent="0">
              <a:buNone/>
            </a:pPr>
            <a:endParaRPr lang="en-SE" dirty="0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D038F0B8-FE37-F039-0545-9AA821904920}"/>
              </a:ext>
            </a:extLst>
          </p:cNvPr>
          <p:cNvSpPr/>
          <p:nvPr/>
        </p:nvSpPr>
        <p:spPr>
          <a:xfrm>
            <a:off x="637010" y="3073542"/>
            <a:ext cx="7867650" cy="1600835"/>
          </a:xfrm>
          <a:custGeom>
            <a:avLst/>
            <a:gdLst/>
            <a:ahLst/>
            <a:cxnLst/>
            <a:rect l="l" t="t" r="r" b="b"/>
            <a:pathLst>
              <a:path w="7867650" h="1600835">
                <a:moveTo>
                  <a:pt x="0" y="0"/>
                </a:moveTo>
                <a:lnTo>
                  <a:pt x="0" y="1600245"/>
                </a:lnTo>
                <a:lnTo>
                  <a:pt x="7867434" y="1600245"/>
                </a:lnTo>
                <a:lnTo>
                  <a:pt x="7867434" y="0"/>
                </a:lnTo>
                <a:lnTo>
                  <a:pt x="0" y="0"/>
                </a:lnTo>
                <a:close/>
              </a:path>
            </a:pathLst>
          </a:custGeom>
          <a:ln w="57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E1058C7-A421-7DF9-A3AC-D9849591F241}"/>
              </a:ext>
            </a:extLst>
          </p:cNvPr>
          <p:cNvSpPr txBox="1"/>
          <p:nvPr/>
        </p:nvSpPr>
        <p:spPr>
          <a:xfrm>
            <a:off x="731771" y="3068960"/>
            <a:ext cx="1017905" cy="14865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5400" defTabSz="914400" eaLnBrk="1" fontAlgn="auto" hangingPunct="1">
              <a:spcBef>
                <a:spcPts val="1110"/>
              </a:spcBef>
              <a:spcAft>
                <a:spcPts val="0"/>
              </a:spcAft>
            </a:pPr>
            <a:r>
              <a:rPr sz="2250" b="1" i="0" spc="2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Output</a:t>
            </a:r>
            <a:endParaRPr sz="2250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25400" marR="457834" defTabSz="914400" eaLnBrk="1" fontAlgn="auto" hangingPunct="1">
              <a:lnSpc>
                <a:spcPts val="4060"/>
              </a:lnSpc>
              <a:spcBef>
                <a:spcPts val="25"/>
              </a:spcBef>
              <a:spcAft>
                <a:spcPts val="0"/>
              </a:spcAft>
            </a:pPr>
            <a:r>
              <a:rPr sz="2250" spc="195" dirty="0">
                <a:solidFill>
                  <a:prstClr val="black"/>
                </a:solidFill>
                <a:latin typeface="Trebuchet MS"/>
                <a:ea typeface="+mn-ea"/>
                <a:cs typeface="Trebuchet MS"/>
              </a:rPr>
              <a:t>Q</a:t>
            </a:r>
            <a:r>
              <a:rPr sz="2400" spc="292" baseline="-12152" dirty="0">
                <a:solidFill>
                  <a:prstClr val="black"/>
                </a:solidFill>
                <a:latin typeface="Trebuchet MS"/>
                <a:ea typeface="+mn-ea"/>
                <a:cs typeface="Trebuchet MS"/>
              </a:rPr>
              <a:t>π  </a:t>
            </a:r>
            <a:r>
              <a:rPr sz="3375" spc="427" baseline="8641" dirty="0">
                <a:solidFill>
                  <a:prstClr val="black"/>
                </a:solidFill>
                <a:latin typeface="Trebuchet MS"/>
                <a:ea typeface="+mn-ea"/>
                <a:cs typeface="Trebuchet MS"/>
              </a:rPr>
              <a:t>Q</a:t>
            </a:r>
            <a:r>
              <a:rPr sz="1600" i="0" spc="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opt</a:t>
            </a:r>
            <a:endParaRPr sz="1600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480E8096-968D-F7A8-9F7E-E34EE962C4A1}"/>
              </a:ext>
            </a:extLst>
          </p:cNvPr>
          <p:cNvSpPr txBox="1"/>
          <p:nvPr/>
        </p:nvSpPr>
        <p:spPr>
          <a:xfrm>
            <a:off x="2054156" y="3068960"/>
            <a:ext cx="2043430" cy="14427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defTabSz="914400" eaLnBrk="1" fontAlgn="auto" hangingPunct="1">
              <a:spcBef>
                <a:spcPts val="1110"/>
              </a:spcBef>
              <a:spcAft>
                <a:spcPts val="0"/>
              </a:spcAft>
            </a:pPr>
            <a:r>
              <a:rPr sz="2250" b="1" i="0" spc="21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MDP</a:t>
            </a:r>
            <a:endParaRPr sz="2250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R="5080" defTabSz="914400" eaLnBrk="1" fontAlgn="auto" hangingPunct="1">
              <a:lnSpc>
                <a:spcPts val="3720"/>
              </a:lnSpc>
              <a:spcBef>
                <a:spcPts val="295"/>
              </a:spcBef>
              <a:spcAft>
                <a:spcPts val="0"/>
              </a:spcAft>
            </a:pPr>
            <a:r>
              <a:rPr sz="2250" i="0" spc="-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policy </a:t>
            </a:r>
            <a:r>
              <a:rPr sz="2250" i="0" spc="-6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evaluation  </a:t>
            </a:r>
            <a:r>
              <a:rPr sz="2250" i="0" spc="-10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value</a:t>
            </a:r>
            <a:r>
              <a:rPr sz="2250" i="0" spc="12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50" i="0" spc="-1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iteration</a:t>
            </a:r>
            <a:endParaRPr sz="2250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422F64C4-9207-3C72-0CD9-EE1EF6F7766C}"/>
              </a:ext>
            </a:extLst>
          </p:cNvPr>
          <p:cNvSpPr txBox="1"/>
          <p:nvPr/>
        </p:nvSpPr>
        <p:spPr>
          <a:xfrm>
            <a:off x="4427984" y="3068960"/>
            <a:ext cx="3968115" cy="144272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" defTabSz="914400" eaLnBrk="1" fontAlgn="auto" hangingPunct="1">
              <a:spcBef>
                <a:spcPts val="1110"/>
              </a:spcBef>
              <a:spcAft>
                <a:spcPts val="0"/>
              </a:spcAft>
            </a:pPr>
            <a:r>
              <a:rPr sz="2250" b="1" i="0" spc="-5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reinforcement</a:t>
            </a:r>
            <a:r>
              <a:rPr sz="2250" b="1" i="0" spc="20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50" b="1" i="0" spc="-8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learning</a:t>
            </a:r>
            <a:endParaRPr sz="2250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defTabSz="914400" eaLnBrk="1" fontAlgn="auto" hangingPunct="1">
              <a:spcBef>
                <a:spcPts val="1019"/>
              </a:spcBef>
              <a:spcAft>
                <a:spcPts val="0"/>
              </a:spcAft>
            </a:pPr>
            <a:r>
              <a:rPr sz="2250" i="0" spc="-7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model-free</a:t>
            </a:r>
            <a:r>
              <a:rPr sz="2250" i="0" spc="-7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,</a:t>
            </a:r>
            <a:r>
              <a:rPr sz="2250" i="0" spc="43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50" i="0" spc="-11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SARSA</a:t>
            </a:r>
            <a:endParaRPr sz="2250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635" defTabSz="914400" eaLnBrk="1" fontAlgn="auto" hangingPunct="1">
              <a:spcBef>
                <a:spcPts val="1019"/>
              </a:spcBef>
              <a:spcAft>
                <a:spcPts val="0"/>
              </a:spcAft>
            </a:pPr>
            <a:r>
              <a:rPr sz="2250" b="1" i="0" spc="-50" dirty="0">
                <a:solidFill>
                  <a:srgbClr val="FF0000"/>
                </a:solidFill>
                <a:latin typeface="Arial"/>
                <a:ea typeface="+mn-ea"/>
                <a:cs typeface="Arial"/>
              </a:rPr>
              <a:t>Q-learning</a:t>
            </a:r>
            <a:endParaRPr sz="2250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904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71450" y="1885950"/>
            <a:ext cx="765810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1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You don’t know the transitions T(</a:t>
            </a:r>
            <a:r>
              <a:rPr lang="en-US" sz="1800" dirty="0" err="1"/>
              <a:t>s,a,s</a:t>
            </a:r>
            <a:r>
              <a:rPr lang="en-US" sz="18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You don’t know the rewards R(</a:t>
            </a:r>
            <a:r>
              <a:rPr lang="en-US" sz="1800" dirty="0" err="1"/>
              <a:t>s,a,s</a:t>
            </a:r>
            <a:r>
              <a:rPr lang="en-US" sz="18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You choose the actions now</a:t>
            </a:r>
            <a:endParaRPr lang="en-US" sz="18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1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1421" y="2457451"/>
            <a:ext cx="3179764" cy="15374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30294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84784"/>
            <a:ext cx="8477572" cy="4824535"/>
          </a:xfrm>
        </p:spPr>
        <p:txBody>
          <a:bodyPr/>
          <a:lstStyle/>
          <a:p>
            <a:pPr marL="12700" lvl="0" indent="0" fontAlgn="auto">
              <a:spcBef>
                <a:spcPts val="140"/>
              </a:spcBef>
              <a:spcAft>
                <a:spcPts val="0"/>
              </a:spcAft>
              <a:buClrTx/>
              <a:buNone/>
            </a:pPr>
            <a:r>
              <a:rPr lang="en-GB" sz="2000" kern="1200" spc="35" dirty="0">
                <a:solidFill>
                  <a:srgbClr val="0000A0"/>
                </a:solidFill>
                <a:latin typeface="Arial"/>
                <a:cs typeface="Arial"/>
              </a:rPr>
              <a:t>MDP</a:t>
            </a:r>
            <a:r>
              <a:rPr lang="en-GB" sz="2000" kern="1200" spc="85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lang="en-GB" sz="2000" kern="1200" spc="-100" dirty="0">
                <a:solidFill>
                  <a:srgbClr val="0000A0"/>
                </a:solidFill>
                <a:latin typeface="Arial"/>
                <a:cs typeface="Arial"/>
              </a:rPr>
              <a:t>recurrence</a:t>
            </a:r>
            <a:r>
              <a:rPr lang="en-GB" sz="2000" kern="1200" spc="-100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lang="en-GB" sz="2000" kern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EF684676-1D8B-D8E8-0F2B-0F6800019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60848"/>
            <a:ext cx="6801552" cy="1008112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E9A1CEC-5C0E-8A64-8501-6CB0E1DBF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90230"/>
            <a:ext cx="7772400" cy="25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71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versus 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84784"/>
            <a:ext cx="8477572" cy="482453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05CA22-875C-E0B2-6E1C-1C277DEBC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6" y="1454448"/>
            <a:ext cx="7772400" cy="1651833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EBBE2731-9157-E971-2215-125A21212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6" y="3764902"/>
            <a:ext cx="7772400" cy="18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69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885950"/>
            <a:ext cx="7143750" cy="3394472"/>
          </a:xfrm>
        </p:spPr>
        <p:txBody>
          <a:bodyPr/>
          <a:lstStyle/>
          <a:p>
            <a:r>
              <a:rPr lang="en-US" sz="2100" dirty="0"/>
              <a:t>Amazing result: Q-learning converges to optimal policy -- even if you’re acting </a:t>
            </a:r>
            <a:r>
              <a:rPr lang="en-US" sz="2100" dirty="0" err="1"/>
              <a:t>suboptimally</a:t>
            </a:r>
            <a:r>
              <a:rPr lang="en-US" sz="2100" dirty="0"/>
              <a:t>!</a:t>
            </a:r>
          </a:p>
          <a:p>
            <a:pPr lvl="2"/>
            <a:endParaRPr lang="en-US" sz="1500" dirty="0"/>
          </a:p>
          <a:p>
            <a:r>
              <a:rPr lang="en-US" sz="2100" dirty="0"/>
              <a:t>This is called </a:t>
            </a:r>
            <a:r>
              <a:rPr lang="en-US" sz="21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1500" dirty="0"/>
          </a:p>
          <a:p>
            <a:r>
              <a:rPr lang="en-US" sz="2100" dirty="0"/>
              <a:t>Caveats:</a:t>
            </a:r>
          </a:p>
          <a:p>
            <a:pPr lvl="1"/>
            <a:r>
              <a:rPr lang="en-US" sz="1800" dirty="0"/>
              <a:t>You have to explore enough</a:t>
            </a:r>
          </a:p>
          <a:p>
            <a:pPr lvl="1"/>
            <a:r>
              <a:rPr lang="en-US" sz="1800" dirty="0"/>
              <a:t>You have to eventually make the learning rate</a:t>
            </a:r>
          </a:p>
          <a:p>
            <a:pPr lvl="1">
              <a:buNone/>
            </a:pPr>
            <a:r>
              <a:rPr lang="en-US" sz="1800" dirty="0"/>
              <a:t>	small enough</a:t>
            </a:r>
          </a:p>
          <a:p>
            <a:pPr lvl="1"/>
            <a:r>
              <a:rPr lang="en-US" sz="1800" dirty="0"/>
              <a:t>… but not decrease it too quickly</a:t>
            </a:r>
          </a:p>
          <a:p>
            <a:pPr lvl="1"/>
            <a:r>
              <a:rPr lang="en-US" sz="1800" dirty="0"/>
              <a:t>Basically, in the limit, it doesn’t matter how you select actions (!)</a:t>
            </a:r>
          </a:p>
          <a:p>
            <a:pPr lvl="3"/>
            <a:endParaRPr lang="en-US" sz="135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032" y="2857500"/>
            <a:ext cx="2913686" cy="209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7343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  <a:endParaRPr lang="en-US" dirty="0">
              <a:ea typeface="ＭＳ Ｐゴシック" pitchFamily="34" charset="-128"/>
            </a:endParaRPr>
          </a:p>
        </p:txBody>
      </p:sp>
      <p:grpSp>
        <p:nvGrpSpPr>
          <p:cNvPr id="4" name="object 13">
            <a:extLst>
              <a:ext uri="{FF2B5EF4-FFF2-40B4-BE49-F238E27FC236}">
                <a16:creationId xmlns:a16="http://schemas.microsoft.com/office/drawing/2014/main" id="{FCC8AC66-2A90-439D-8200-A9F31B33B8B8}"/>
              </a:ext>
            </a:extLst>
          </p:cNvPr>
          <p:cNvGrpSpPr/>
          <p:nvPr/>
        </p:nvGrpSpPr>
        <p:grpSpPr>
          <a:xfrm>
            <a:off x="1115616" y="1556792"/>
            <a:ext cx="7128792" cy="2304256"/>
            <a:chOff x="1360220" y="3968218"/>
            <a:chExt cx="7446009" cy="2767086"/>
          </a:xfrm>
        </p:grpSpPr>
        <p:sp>
          <p:nvSpPr>
            <p:cNvPr id="5" name="object 14">
              <a:extLst>
                <a:ext uri="{FF2B5EF4-FFF2-40B4-BE49-F238E27FC236}">
                  <a16:creationId xmlns:a16="http://schemas.microsoft.com/office/drawing/2014/main" id="{33D34BDC-517C-5399-9696-79F9EE3175C2}"/>
                </a:ext>
              </a:extLst>
            </p:cNvPr>
            <p:cNvSpPr/>
            <p:nvPr/>
          </p:nvSpPr>
          <p:spPr>
            <a:xfrm>
              <a:off x="1360220" y="4289284"/>
              <a:ext cx="7446009" cy="2446020"/>
            </a:xfrm>
            <a:custGeom>
              <a:avLst/>
              <a:gdLst/>
              <a:ahLst/>
              <a:cxnLst/>
              <a:rect l="l" t="t" r="r" b="b"/>
              <a:pathLst>
                <a:path w="7446009" h="2446020">
                  <a:moveTo>
                    <a:pt x="0" y="0"/>
                  </a:moveTo>
                  <a:lnTo>
                    <a:pt x="0" y="2445990"/>
                  </a:lnTo>
                  <a:lnTo>
                    <a:pt x="7445916" y="2445990"/>
                  </a:lnTo>
                  <a:lnTo>
                    <a:pt x="744591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28DB6347-72B5-6B0A-1056-401C29603626}"/>
                </a:ext>
              </a:extLst>
            </p:cNvPr>
            <p:cNvSpPr/>
            <p:nvPr/>
          </p:nvSpPr>
          <p:spPr>
            <a:xfrm>
              <a:off x="1515036" y="3983094"/>
              <a:ext cx="7192009" cy="642620"/>
            </a:xfrm>
            <a:custGeom>
              <a:avLst/>
              <a:gdLst/>
              <a:ahLst/>
              <a:cxnLst/>
              <a:rect l="l" t="t" r="r" b="b"/>
              <a:pathLst>
                <a:path w="7192009" h="642620">
                  <a:moveTo>
                    <a:pt x="7191606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191606" y="642132"/>
                  </a:lnTo>
                  <a:lnTo>
                    <a:pt x="71916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16">
              <a:extLst>
                <a:ext uri="{FF2B5EF4-FFF2-40B4-BE49-F238E27FC236}">
                  <a16:creationId xmlns:a16="http://schemas.microsoft.com/office/drawing/2014/main" id="{B57E3BE5-3C49-8C04-DCA7-D99EAF9BDD5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375" y="3968218"/>
              <a:ext cx="642132" cy="642132"/>
            </a:xfrm>
            <a:prstGeom prst="rect">
              <a:avLst/>
            </a:prstGeom>
          </p:spPr>
        </p:pic>
      </p:grpSp>
      <p:sp>
        <p:nvSpPr>
          <p:cNvPr id="16" name="object 17">
            <a:extLst>
              <a:ext uri="{FF2B5EF4-FFF2-40B4-BE49-F238E27FC236}">
                <a16:creationId xmlns:a16="http://schemas.microsoft.com/office/drawing/2014/main" id="{817596E3-B92A-FDF0-280B-903C9595A511}"/>
              </a:ext>
            </a:extLst>
          </p:cNvPr>
          <p:cNvSpPr txBox="1"/>
          <p:nvPr/>
        </p:nvSpPr>
        <p:spPr>
          <a:xfrm>
            <a:off x="1568683" y="1486060"/>
            <a:ext cx="6847205" cy="23259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40"/>
              </a:spcBef>
              <a:tabLst>
                <a:tab pos="2112010" algn="l"/>
              </a:tabLst>
            </a:pPr>
            <a:r>
              <a:rPr lang="en-US" sz="2400" b="1" i="0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sz="2400" b="1" i="0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Algorithm:</a:t>
            </a:r>
            <a:r>
              <a:rPr lang="en-US" sz="2400" b="1" i="0" spc="-1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i="0" spc="-6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</a:t>
            </a:r>
            <a:r>
              <a:rPr sz="2400" b="1" i="0" spc="-8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b="1" i="0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en-US" sz="2400" b="1" i="0" spc="-3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b="1" i="0" spc="-3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8780">
              <a:lnSpc>
                <a:spcPct val="100000"/>
              </a:lnSpc>
              <a:spcBef>
                <a:spcPts val="140"/>
              </a:spcBef>
              <a:tabLst>
                <a:tab pos="2112010" algn="l"/>
              </a:tabLst>
            </a:pPr>
            <a:endParaRPr sz="16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>
              <a:lnSpc>
                <a:spcPct val="100000"/>
              </a:lnSpc>
            </a:pPr>
            <a:r>
              <a:rPr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sz="2400" i="0" spc="2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i="0" spc="1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6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2400" i="0" spc="2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sz="24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2,</a:t>
            </a:r>
            <a:r>
              <a:rPr sz="24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14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3,</a:t>
            </a:r>
            <a:r>
              <a:rPr sz="2400" i="0" spc="-1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4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sz="2400" i="0" spc="-14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1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24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Choose</a:t>
            </a:r>
            <a:r>
              <a:rPr sz="2400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6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r>
              <a:rPr sz="2400" i="0" spc="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z="2400" i="0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i="0" spc="337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63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sz="2400" i="0" spc="-1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</a:t>
            </a:r>
            <a:r>
              <a:rPr sz="2400" i="0" spc="17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sz="2400" i="0" spc="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</a:t>
            </a:r>
            <a:r>
              <a:rPr sz="2400" i="0" spc="17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t−1</a:t>
            </a:r>
            <a:r>
              <a:rPr sz="2400" i="0" spc="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sz="24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400" b="1" i="0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z="24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endParaRPr lang="en-US" sz="2400" i="0" spc="-1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2400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</a:t>
            </a:r>
            <a:r>
              <a:rPr sz="2400" i="0" spc="-5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1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reward</a:t>
            </a:r>
            <a:r>
              <a:rPr sz="24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sz="2400" i="0" spc="112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i="0" spc="405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sz="24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observe</a:t>
            </a:r>
            <a:r>
              <a:rPr sz="2400" i="0" spc="-5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sz="24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sz="2400" i="0" spc="-6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sz="2400" i="0" spc="150" baseline="-12698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z="2400" i="0" spc="150" baseline="-12698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i="0" spc="150" baseline="-12698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58800" marR="454659">
              <a:lnSpc>
                <a:spcPct val="121100"/>
              </a:lnSpc>
            </a:pPr>
            <a:r>
              <a:rPr sz="2400" i="0" spc="-3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</a:t>
            </a:r>
            <a:r>
              <a:rPr sz="2400" i="0" spc="-8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114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sz="2400" i="0" spc="-75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24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sz="2400" b="1" i="0" spc="-1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  <a:r>
              <a:rPr sz="2400" i="0" spc="-1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5BC25-408E-6956-0AEC-8920ED897C16}"/>
              </a:ext>
            </a:extLst>
          </p:cNvPr>
          <p:cNvSpPr txBox="1"/>
          <p:nvPr/>
        </p:nvSpPr>
        <p:spPr>
          <a:xfrm>
            <a:off x="1568683" y="4336771"/>
            <a:ext cx="70637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spc="114" dirty="0">
                <a:solidFill>
                  <a:srgbClr val="A529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GB" sz="24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kumimoji="0" lang="en-GB" sz="24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GB" sz="24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GB" sz="24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GB" sz="24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GB" sz="24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GB" sz="24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GB" sz="24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0" lang="en-GB" sz="24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GB" sz="24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GB" sz="24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GB" sz="24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GB" sz="24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GB" sz="24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GB" sz="24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en-GB" sz="24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GB" sz="24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GB" sz="2400" i="0" u="none" strike="noStrike" kern="1200" cap="none" spc="15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GB" sz="240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GB" sz="2400" i="0" u="none" strike="noStrike" kern="1200" cap="none" spc="44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GB" sz="2400" i="1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30" normalizeH="0" baseline="0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GB" sz="2400" i="0" u="none" strike="noStrike" kern="1200" cap="none" spc="195" normalizeH="0" baseline="-12698" noProof="0" dirty="0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en-GB" sz="240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GB" sz="240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0" lang="en-GB" sz="2400" i="0" u="none" strike="noStrike" kern="1200" cap="none" spc="-2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0" lang="en-GB" sz="2400" i="1" u="none" strike="noStrike" kern="1200" cap="none" spc="37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GB" sz="2400" i="1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kumimoji="0" lang="en-GB" sz="2400" i="1" u="none" strike="noStrike" kern="1200" cap="none" spc="75" normalizeH="0" baseline="-12698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kumimoji="0" lang="en-GB" sz="2400" i="1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kumimoji="0" lang="en-GB" sz="2400" i="1" u="none" strike="noStrike" kern="1200" cap="none" spc="-3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GB" sz="2400" i="1" u="none" strike="noStrike" kern="1200" cap="none" spc="160" normalizeH="0" baseline="0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en-GB" sz="2400" i="1" u="none" strike="noStrike" kern="1200" cap="none" spc="240" normalizeH="0" baseline="-12698" noProof="0" dirty="0" err="1">
                <a:ln>
                  <a:noFill/>
                </a:ln>
                <a:solidFill>
                  <a:srgbClr val="A529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SE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2E3E97-367E-2D18-0BF4-34644B8D3AFD}"/>
              </a:ext>
            </a:extLst>
          </p:cNvPr>
          <p:cNvSpPr txBox="1"/>
          <p:nvPr/>
        </p:nvSpPr>
        <p:spPr>
          <a:xfrm>
            <a:off x="899592" y="5475813"/>
            <a:ext cx="44733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Which </a:t>
            </a:r>
            <a:r>
              <a:rPr kumimoji="0" lang="en-GB" sz="2400" b="1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exploration </a:t>
            </a:r>
            <a:r>
              <a:rPr kumimoji="0" lang="en-GB" sz="2400" b="1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policy </a:t>
            </a:r>
            <a:r>
              <a:rPr kumimoji="0" lang="el-GR" sz="24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π</a:t>
            </a:r>
            <a:r>
              <a:rPr kumimoji="0" lang="en-GB" sz="2400" b="0" i="0" u="none" strike="noStrike" kern="1200" cap="none" spc="-52" normalizeH="0" baseline="-1269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act </a:t>
            </a:r>
            <a:r>
              <a:rPr kumimoji="0" lang="en-GB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</a:t>
            </a:r>
            <a:r>
              <a:rPr kumimoji="0" lang="en-GB" sz="2400" b="0" i="0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4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3026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Experience Plays a Role in …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8F4A-9640-E6DE-8BAA-007E09F24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8EEEB99-7F5D-77C2-492B-837BA7117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113" y="2946400"/>
            <a:ext cx="18367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defTabSz="914400">
              <a:lnSpc>
                <a:spcPct val="87000"/>
              </a:lnSpc>
            </a:pPr>
            <a:r>
              <a:rPr lang="en-US" altLang="en-US" sz="2400" b="1" i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Psychology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0F43C848-D30D-E35C-517A-ECFAA2C6F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1549400"/>
            <a:ext cx="3105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defTabSz="914400">
              <a:lnSpc>
                <a:spcPct val="87000"/>
              </a:lnSpc>
            </a:pPr>
            <a:r>
              <a:rPr lang="en-US" altLang="en-US" sz="2400" b="1" i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Artificial Intelligence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58A10542-EB2E-095A-0AC2-15088850B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5245100"/>
            <a:ext cx="38369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defTabSz="914400">
              <a:lnSpc>
                <a:spcPct val="87000"/>
              </a:lnSpc>
            </a:pPr>
            <a:r>
              <a:rPr lang="en-US" altLang="en-US" sz="2400" b="1" i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Artificial Neural Networks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75847F5A-B663-DF47-5F5D-33257C15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3429000"/>
            <a:ext cx="22621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 defTabSz="914400">
              <a:lnSpc>
                <a:spcPct val="87000"/>
              </a:lnSpc>
            </a:pPr>
            <a:r>
              <a:rPr lang="en-US" altLang="en-US" sz="2400" b="1" i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Reinforcement</a:t>
            </a:r>
          </a:p>
          <a:p>
            <a:pPr algn="ctr" defTabSz="914400">
              <a:lnSpc>
                <a:spcPct val="87000"/>
              </a:lnSpc>
            </a:pPr>
            <a:r>
              <a:rPr lang="en-US" altLang="en-US" sz="2400" b="1" i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Learning (RL)</a:t>
            </a:r>
          </a:p>
        </p:txBody>
      </p:sp>
      <p:sp>
        <p:nvSpPr>
          <p:cNvPr id="19" name="Line 9">
            <a:extLst>
              <a:ext uri="{FF2B5EF4-FFF2-40B4-BE49-F238E27FC236}">
                <a16:creationId xmlns:a16="http://schemas.microsoft.com/office/drawing/2014/main" id="{9BE8F0A8-20CD-C7EE-9486-6477FFE1F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0963" y="1974850"/>
            <a:ext cx="368300" cy="119380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endParaRPr lang="en-SE" sz="2400" i="0">
              <a:solidFill>
                <a:srgbClr val="00000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27D9769-5466-AEE1-E181-D712ECB11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5163" y="3422650"/>
            <a:ext cx="1371600" cy="279400"/>
          </a:xfrm>
          <a:prstGeom prst="line">
            <a:avLst/>
          </a:prstGeom>
          <a:noFill/>
          <a:ln w="19050">
            <a:solidFill>
              <a:srgbClr val="66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endParaRPr lang="en-SE" sz="2400" i="0">
              <a:solidFill>
                <a:srgbClr val="00000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9971F0F1-2ADE-B30C-4CBA-B5BFB56719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76913" y="3333750"/>
            <a:ext cx="1384300" cy="44450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endParaRPr lang="en-SE" sz="2400" i="0">
              <a:solidFill>
                <a:srgbClr val="00000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ABAB44CD-E6FD-FF77-85CD-CBEC3575C7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99013" y="4216400"/>
            <a:ext cx="914400" cy="838200"/>
          </a:xfrm>
          <a:prstGeom prst="line">
            <a:avLst/>
          </a:prstGeom>
          <a:noFill/>
          <a:ln w="19050">
            <a:solidFill>
              <a:srgbClr val="66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endParaRPr lang="en-SE" sz="2400" i="0">
              <a:solidFill>
                <a:srgbClr val="00000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CF0D612E-CA8C-92C2-1542-7D9283CA4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2513" y="4851400"/>
            <a:ext cx="21272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defTabSz="914400">
              <a:lnSpc>
                <a:spcPct val="87000"/>
              </a:lnSpc>
            </a:pPr>
            <a:r>
              <a:rPr lang="en-US" altLang="en-US" sz="2400" b="1" i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Neuroscience</a:t>
            </a:r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A448174E-EF5B-EB31-82D1-93966B155D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0613" y="4222750"/>
            <a:ext cx="1371600" cy="444500"/>
          </a:xfrm>
          <a:prstGeom prst="line">
            <a:avLst/>
          </a:prstGeom>
          <a:noFill/>
          <a:ln w="19050">
            <a:solidFill>
              <a:srgbClr val="66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>
              <a:spcBef>
                <a:spcPct val="20000"/>
              </a:spcBef>
              <a:buClr>
                <a:srgbClr val="000066"/>
              </a:buClr>
              <a:buFont typeface="Wingdings" pitchFamily="2" charset="2"/>
              <a:buChar char="§"/>
            </a:pPr>
            <a:endParaRPr lang="en-SE" sz="2400" i="0">
              <a:solidFill>
                <a:srgbClr val="000000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6D5A6359-1474-0609-8836-25ABE1D4D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2613025"/>
            <a:ext cx="31940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defTabSz="914400">
              <a:lnSpc>
                <a:spcPct val="87000"/>
              </a:lnSpc>
            </a:pPr>
            <a:r>
              <a:rPr lang="en-US" altLang="en-US" sz="2400" b="1" i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Control Theory and</a:t>
            </a:r>
          </a:p>
          <a:p>
            <a:pPr defTabSz="914400">
              <a:lnSpc>
                <a:spcPct val="87000"/>
              </a:lnSpc>
            </a:pPr>
            <a:r>
              <a:rPr lang="en-US" altLang="en-US" sz="2400" b="1" i="0" dirty="0">
                <a:solidFill>
                  <a:srgbClr val="000000"/>
                </a:solidFill>
                <a:latin typeface="Arial" panose="020B0604020202020204" pitchFamily="34" charset="0"/>
                <a:ea typeface="+mn-ea"/>
              </a:rPr>
              <a:t>Operations Research</a:t>
            </a:r>
          </a:p>
        </p:txBody>
      </p:sp>
    </p:spTree>
    <p:extLst>
      <p:ext uri="{BB962C8B-B14F-4D97-AF65-F5344CB8AC3E}">
        <p14:creationId xmlns:p14="http://schemas.microsoft.com/office/powerpoint/2010/main" val="3448994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40" dirty="0"/>
              <a:t>Exploration/exploitation</a:t>
            </a:r>
            <a:r>
              <a:rPr lang="en-GB" spc="180" dirty="0"/>
              <a:t> </a:t>
            </a:r>
            <a:r>
              <a:rPr lang="en-GB" spc="-80" dirty="0" err="1"/>
              <a:t>tradeoff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90B64-2AD7-A6F2-1184-B39A487CF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exploration, all exploitation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 exploitation, all exploration</a:t>
            </a:r>
          </a:p>
          <a:p>
            <a:endParaRPr lang="en-SE" dirty="0"/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260FCE5D-832C-20F5-8338-7B6E7832F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7772400" cy="98697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26F65918-4014-B354-9FF7-9B4053A4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201518"/>
            <a:ext cx="7772400" cy="9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865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40" dirty="0"/>
              <a:t>Exploration/exploitation</a:t>
            </a:r>
            <a:r>
              <a:rPr lang="en-GB" spc="180" dirty="0"/>
              <a:t> </a:t>
            </a:r>
            <a:r>
              <a:rPr lang="en-GB" spc="-80" dirty="0" err="1"/>
              <a:t>tradeoff</a:t>
            </a:r>
            <a:endParaRPr lang="en-US" dirty="0"/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4AD6C640-D7BC-834F-7FA7-E308190B8A62}"/>
              </a:ext>
            </a:extLst>
          </p:cNvPr>
          <p:cNvGrpSpPr/>
          <p:nvPr/>
        </p:nvGrpSpPr>
        <p:grpSpPr>
          <a:xfrm>
            <a:off x="1146492" y="1370056"/>
            <a:ext cx="6851015" cy="1396365"/>
            <a:chOff x="1657877" y="1326210"/>
            <a:chExt cx="6851015" cy="1396365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1ACD56E-2EC6-AB4D-63C5-05F5018BF333}"/>
                </a:ext>
              </a:extLst>
            </p:cNvPr>
            <p:cNvSpPr/>
            <p:nvPr/>
          </p:nvSpPr>
          <p:spPr>
            <a:xfrm>
              <a:off x="1670593" y="1647276"/>
              <a:ext cx="6825615" cy="1062355"/>
            </a:xfrm>
            <a:custGeom>
              <a:avLst/>
              <a:gdLst/>
              <a:ahLst/>
              <a:cxnLst/>
              <a:rect l="l" t="t" r="r" b="b"/>
              <a:pathLst>
                <a:path w="6825615" h="1062355">
                  <a:moveTo>
                    <a:pt x="0" y="0"/>
                  </a:moveTo>
                  <a:lnTo>
                    <a:pt x="0" y="1062112"/>
                  </a:lnTo>
                  <a:lnTo>
                    <a:pt x="6825170" y="1062112"/>
                  </a:lnTo>
                  <a:lnTo>
                    <a:pt x="6825170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CD78CBBB-2425-A0FD-66D1-B3A84CF9CF30}"/>
                </a:ext>
              </a:extLst>
            </p:cNvPr>
            <p:cNvSpPr/>
            <p:nvPr/>
          </p:nvSpPr>
          <p:spPr>
            <a:xfrm>
              <a:off x="1797748" y="1326210"/>
              <a:ext cx="3418840" cy="642620"/>
            </a:xfrm>
            <a:custGeom>
              <a:avLst/>
              <a:gdLst/>
              <a:ahLst/>
              <a:cxnLst/>
              <a:rect l="l" t="t" r="r" b="b"/>
              <a:pathLst>
                <a:path w="3418840" h="642619">
                  <a:moveTo>
                    <a:pt x="3418828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3418828" y="642132"/>
                  </a:lnTo>
                  <a:lnTo>
                    <a:pt x="3418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70548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4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251075" algn="l"/>
                </a:tabLst>
                <a:defRPr/>
              </a:pPr>
              <a:r>
                <a:rPr kumimoji="0" lang="en-GB" sz="2500" b="1" i="0" u="none" strike="noStrike" kern="1200" cap="none" spc="-3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Key</a:t>
              </a:r>
              <a:r>
                <a:rPr kumimoji="0" lang="en-GB" sz="2500" b="1" i="0" u="none" strike="noStrike" kern="1200" cap="none" spc="24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GB" sz="2500" b="1" i="0" u="none" strike="noStrike" kern="1200" cap="none" spc="-7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idea:	</a:t>
              </a:r>
              <a:r>
                <a:rPr kumimoji="0" lang="en-GB" sz="2500" b="1" i="0" u="none" strike="noStrike" kern="1200" cap="none" spc="-9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balance</a:t>
              </a:r>
              <a:endPara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endParaRPr dirty="0"/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49F66F98-3CD1-3E54-E8E1-4E34AFEF4896}"/>
                </a:ext>
              </a:extLst>
            </p:cNvPr>
            <p:cNvSpPr/>
            <p:nvPr/>
          </p:nvSpPr>
          <p:spPr>
            <a:xfrm>
              <a:off x="1797748" y="1326210"/>
              <a:ext cx="642132" cy="6421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B45D76D-940A-94E1-6ABF-343061822A4C}"/>
              </a:ext>
            </a:extLst>
          </p:cNvPr>
          <p:cNvSpPr txBox="1"/>
          <p:nvPr/>
        </p:nvSpPr>
        <p:spPr>
          <a:xfrm>
            <a:off x="1313062" y="2208683"/>
            <a:ext cx="6517875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Need </a:t>
            </a:r>
            <a:r>
              <a:rPr kumimoji="0" lang="en-GB" sz="25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lang="en-GB" sz="2500" b="0" i="0" u="none" strike="noStrike" kern="1200" cap="none" spc="-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balance </a:t>
            </a:r>
            <a:r>
              <a:rPr kumimoji="0" lang="en-GB" sz="2500" b="1" i="0" u="none" strike="noStrike" kern="120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exploration </a:t>
            </a:r>
            <a:r>
              <a:rPr kumimoji="0" lang="en-GB" sz="25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</a:t>
            </a:r>
            <a:r>
              <a:rPr kumimoji="0" lang="en-GB" sz="25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GB" sz="2500" b="1" i="0" u="none" strike="noStrike" kern="1200" cap="none" spc="-4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exploitation</a:t>
            </a:r>
            <a:r>
              <a:rPr kumimoji="0" lang="en-GB" sz="25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endParaRPr lang="en-SE" dirty="0"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2BE1E201-E3C8-46B2-B1C5-C3A7FB5F2D11}"/>
              </a:ext>
            </a:extLst>
          </p:cNvPr>
          <p:cNvSpPr/>
          <p:nvPr/>
        </p:nvSpPr>
        <p:spPr>
          <a:xfrm>
            <a:off x="3275856" y="2962736"/>
            <a:ext cx="2232248" cy="1474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2FA54CB3-155C-4475-3688-1128FC8565DC}"/>
              </a:ext>
            </a:extLst>
          </p:cNvPr>
          <p:cNvSpPr txBox="1"/>
          <p:nvPr/>
        </p:nvSpPr>
        <p:spPr>
          <a:xfrm>
            <a:off x="238589" y="5373486"/>
            <a:ext cx="654939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defTabSz="914400" eaLnBrk="1" fontAlgn="auto" hangingPunct="1">
              <a:spcBef>
                <a:spcPts val="140"/>
              </a:spcBef>
              <a:spcAft>
                <a:spcPts val="0"/>
              </a:spcAft>
              <a:tabLst>
                <a:tab pos="2745105" algn="l"/>
              </a:tabLst>
            </a:pPr>
            <a:r>
              <a:rPr sz="2500" i="0" spc="-135" dirty="0">
                <a:solidFill>
                  <a:srgbClr val="0000A0"/>
                </a:solidFill>
                <a:latin typeface="Arial"/>
                <a:ea typeface="+mn-ea"/>
                <a:cs typeface="Arial"/>
              </a:rPr>
              <a:t>Examples</a:t>
            </a:r>
            <a:r>
              <a:rPr sz="2500" i="0" spc="170" dirty="0">
                <a:solidFill>
                  <a:srgbClr val="0000A0"/>
                </a:solidFill>
                <a:latin typeface="Arial"/>
                <a:ea typeface="+mn-ea"/>
                <a:cs typeface="Arial"/>
              </a:rPr>
              <a:t> </a:t>
            </a:r>
            <a:r>
              <a:rPr sz="2500" i="0" spc="-20" dirty="0">
                <a:solidFill>
                  <a:srgbClr val="0000A0"/>
                </a:solidFill>
                <a:latin typeface="Arial"/>
                <a:ea typeface="+mn-ea"/>
                <a:cs typeface="Arial"/>
              </a:rPr>
              <a:t>from</a:t>
            </a:r>
            <a:r>
              <a:rPr sz="2500" i="0" spc="175" dirty="0">
                <a:solidFill>
                  <a:srgbClr val="0000A0"/>
                </a:solidFill>
                <a:latin typeface="Arial"/>
                <a:ea typeface="+mn-ea"/>
                <a:cs typeface="Arial"/>
              </a:rPr>
              <a:t> </a:t>
            </a:r>
            <a:r>
              <a:rPr sz="2500" i="0" spc="-20" dirty="0">
                <a:solidFill>
                  <a:srgbClr val="0000A0"/>
                </a:solidFill>
                <a:latin typeface="Arial"/>
                <a:ea typeface="+mn-ea"/>
                <a:cs typeface="Arial"/>
              </a:rPr>
              <a:t>life</a:t>
            </a:r>
            <a:r>
              <a:rPr sz="2500" i="0" spc="-2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:	</a:t>
            </a:r>
            <a:r>
              <a:rPr sz="2500" i="0" spc="-7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restaurants, routes,</a:t>
            </a:r>
            <a:r>
              <a:rPr sz="2500" i="0" spc="34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500" i="0" spc="-15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research</a:t>
            </a:r>
            <a:endParaRPr sz="2500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1011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Explore?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943100"/>
            <a:ext cx="6000750" cy="3771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 for large state space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8294" y="2057400"/>
            <a:ext cx="2511013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5806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-greedy</a:t>
            </a:r>
            <a:endParaRPr lang="en-US" dirty="0"/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BFC70024-7BAD-A49B-0099-6B42473E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20888"/>
            <a:ext cx="777240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23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84784"/>
            <a:ext cx="8477572" cy="4824535"/>
          </a:xfrm>
        </p:spPr>
        <p:txBody>
          <a:bodyPr/>
          <a:lstStyle/>
          <a:p>
            <a:pPr marL="12700" indent="0" fontAlgn="auto">
              <a:spcBef>
                <a:spcPts val="140"/>
              </a:spcBef>
              <a:spcAft>
                <a:spcPts val="0"/>
              </a:spcAft>
              <a:buClrTx/>
              <a:buNone/>
            </a:pPr>
            <a:r>
              <a:rPr lang="en-GB" dirty="0">
                <a:solidFill>
                  <a:srgbClr val="0000A1"/>
                </a:solidFill>
                <a:effectLst/>
                <a:cs typeface="Calibri" panose="020F0502020204030204" pitchFamily="34" charset="0"/>
              </a:rPr>
              <a:t>Stochastic gradient update</a:t>
            </a:r>
            <a:r>
              <a:rPr lang="en-GB" kern="1200" spc="-100" dirty="0">
                <a:solidFill>
                  <a:prstClr val="black"/>
                </a:solidFill>
                <a:cs typeface="Calibri" panose="020F0502020204030204" pitchFamily="34" charset="0"/>
              </a:rPr>
              <a:t>:</a:t>
            </a:r>
            <a:endParaRPr lang="en-GB" kern="12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7053989-64C4-B9FB-C7A6-377AD395A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772400" cy="1404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3BECD-95EB-44E3-C2A2-B18BA5555258}"/>
              </a:ext>
            </a:extLst>
          </p:cNvPr>
          <p:cNvSpPr txBox="1"/>
          <p:nvPr/>
        </p:nvSpPr>
        <p:spPr>
          <a:xfrm>
            <a:off x="899592" y="3976571"/>
            <a:ext cx="727280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49600" algn="l"/>
              </a:tabLst>
              <a:defRPr/>
            </a:pPr>
            <a:r>
              <a:rPr kumimoji="0" lang="en-GB" sz="25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</a:t>
            </a:r>
            <a:r>
              <a:rPr kumimoji="0" lang="en-GB" sz="25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</a:t>
            </a:r>
            <a:r>
              <a:rPr kumimoji="0" lang="en-GB" sz="2500" b="0" i="0" u="none" strike="noStrike" kern="1200" cap="none" spc="3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5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rote</a:t>
            </a:r>
            <a:r>
              <a:rPr kumimoji="0" lang="en-GB" sz="2500" b="1" i="0" u="none" strike="noStrike" kern="1200" cap="none" spc="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5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learning</a:t>
            </a:r>
            <a:r>
              <a:rPr kumimoji="0" lang="en-GB" sz="25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</a:t>
            </a:r>
            <a:r>
              <a:rPr kumimoji="0" lang="en-GB" sz="2500" b="0" i="0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every </a:t>
            </a:r>
            <a:r>
              <a:rPr kumimoji="0" lang="en-GB" sz="2500" b="0" i="1" u="none" strike="noStrike" kern="1200" cap="none" spc="-1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</a:t>
            </a:r>
            <a:r>
              <a:rPr kumimoji="0" lang="en-GB" sz="2625" b="0" i="0" u="none" strike="noStrike" kern="1200" cap="none" spc="-22" normalizeH="0" baseline="-12698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opt</a:t>
            </a:r>
            <a:r>
              <a:rPr kumimoji="0" lang="en-GB" sz="25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en-GB" sz="25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s, </a:t>
            </a:r>
            <a:r>
              <a:rPr kumimoji="0" lang="en-GB" sz="2500" b="0" i="1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GB" sz="25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</a:t>
            </a:r>
            <a:r>
              <a:rPr kumimoji="0" lang="en-GB" sz="25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has </a:t>
            </a:r>
            <a:r>
              <a:rPr kumimoji="0" lang="en-GB" sz="2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</a:t>
            </a:r>
            <a:r>
              <a:rPr kumimoji="0" lang="en-GB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different</a:t>
            </a:r>
            <a:r>
              <a:rPr kumimoji="0" lang="en-GB" sz="2500" b="0" i="0" u="none" strike="noStrike" kern="1200" cap="none" spc="-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5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value</a:t>
            </a:r>
          </a:p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49600" algn="l"/>
              </a:tabLst>
              <a:defRPr/>
            </a:pPr>
            <a:endParaRPr kumimoji="0" lang="en-GB" sz="2500" b="0" i="0" u="none" strike="noStrike" kern="1200" cap="none" spc="-1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279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03985" algn="l"/>
              </a:tabLst>
              <a:defRPr/>
            </a:pPr>
            <a:r>
              <a:rPr kumimoji="0" lang="en-GB" sz="2500" b="0" i="0" u="none" strike="noStrike" kern="1200" cap="none" spc="-65" normalizeH="0" baseline="0" noProof="0" dirty="0">
                <a:ln>
                  <a:noFill/>
                </a:ln>
                <a:solidFill>
                  <a:srgbClr val="0000A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</a:t>
            </a:r>
            <a:r>
              <a:rPr kumimoji="0" lang="en-GB" sz="25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	</a:t>
            </a:r>
            <a:r>
              <a:rPr kumimoji="0" lang="en-GB" sz="25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doesn’t </a:t>
            </a:r>
            <a:r>
              <a:rPr kumimoji="0" lang="en-GB" sz="25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generalize </a:t>
            </a:r>
            <a:r>
              <a:rPr kumimoji="0" lang="en-GB" sz="25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</a:t>
            </a:r>
            <a:r>
              <a:rPr kumimoji="0" lang="en-GB" sz="25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unseen</a:t>
            </a:r>
            <a:r>
              <a:rPr lang="en-GB" sz="2500" i="0" spc="13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GB" sz="2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states/actions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0800" marR="0" lvl="0" indent="0" algn="l" defTabSz="914400" rtl="0" eaLnBrk="1" fontAlgn="auto" latinLnBrk="0" hangingPunct="1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49600" algn="l"/>
              </a:tabLst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2227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spc="-95" dirty="0"/>
              <a:t>Function</a:t>
            </a:r>
            <a:r>
              <a:rPr lang="en-GB" sz="4400" spc="170" dirty="0"/>
              <a:t> </a:t>
            </a:r>
            <a:r>
              <a:rPr lang="en-GB" sz="4400" spc="-114" dirty="0"/>
              <a:t>approximation</a:t>
            </a:r>
            <a:endParaRPr lang="en-US" dirty="0"/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84784"/>
            <a:ext cx="8477572" cy="482453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720827-C74B-6B07-264E-5A58F344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09771"/>
            <a:ext cx="7772400" cy="51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80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spc="-95" dirty="0"/>
              <a:t>Function</a:t>
            </a:r>
            <a:r>
              <a:rPr lang="en-GB" sz="4400" spc="170" dirty="0"/>
              <a:t> </a:t>
            </a:r>
            <a:r>
              <a:rPr lang="en-GB" sz="4400" spc="-114" dirty="0"/>
              <a:t>approximation</a:t>
            </a:r>
            <a:endParaRPr lang="en-US" dirty="0"/>
          </a:p>
        </p:txBody>
      </p:sp>
      <p:sp>
        <p:nvSpPr>
          <p:cNvPr id="1810435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84784"/>
            <a:ext cx="8477572" cy="4824535"/>
          </a:xfrm>
        </p:spPr>
        <p:txBody>
          <a:bodyPr/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A651BF38-958B-2754-1310-7294BAD20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7772400" cy="41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6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Covering the unknown</a:t>
            </a:r>
            <a:endParaRPr lang="en-US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EB53F73-3718-94B8-2D50-A45E6A5DD184}"/>
              </a:ext>
            </a:extLst>
          </p:cNvPr>
          <p:cNvSpPr/>
          <p:nvPr/>
        </p:nvSpPr>
        <p:spPr>
          <a:xfrm>
            <a:off x="2947595" y="1268760"/>
            <a:ext cx="3248809" cy="2524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8FA5B7E6-2164-976D-70EF-D089A597324A}"/>
              </a:ext>
            </a:extLst>
          </p:cNvPr>
          <p:cNvSpPr txBox="1"/>
          <p:nvPr/>
        </p:nvSpPr>
        <p:spPr>
          <a:xfrm>
            <a:off x="238589" y="4439889"/>
            <a:ext cx="8203565" cy="148758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defTabSz="914400" eaLnBrk="1" fontAlgn="auto" hangingPunct="1">
              <a:spcBef>
                <a:spcPts val="140"/>
              </a:spcBef>
              <a:spcAft>
                <a:spcPts val="0"/>
              </a:spcAft>
              <a:tabLst>
                <a:tab pos="2190750" algn="l"/>
              </a:tabLst>
            </a:pPr>
            <a:r>
              <a:rPr sz="2500" i="0" spc="-95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Epsilon-greedy</a:t>
            </a:r>
            <a:r>
              <a:rPr sz="2500" i="0" spc="-9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	</a:t>
            </a:r>
            <a:r>
              <a:rPr sz="2500" i="0" spc="-1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balance </a:t>
            </a:r>
            <a:r>
              <a:rPr sz="25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</a:t>
            </a:r>
            <a:r>
              <a:rPr sz="2500" i="0" spc="-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exploration/exploitation</a:t>
            </a:r>
            <a:r>
              <a:rPr sz="2500" i="0" spc="1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5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tradeoff</a:t>
            </a:r>
            <a:endParaRPr sz="25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</a:pPr>
            <a:endParaRPr sz="25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914400" eaLnBrk="1" fontAlgn="auto" hangingPunct="1">
              <a:spcBef>
                <a:spcPts val="35"/>
              </a:spcBef>
              <a:spcAft>
                <a:spcPts val="0"/>
              </a:spcAft>
            </a:pPr>
            <a:endParaRPr sz="205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2700" defTabSz="914400" eaLnBrk="1" fontAlgn="auto" hangingPunct="1">
              <a:spcBef>
                <a:spcPts val="0"/>
              </a:spcBef>
              <a:spcAft>
                <a:spcPts val="0"/>
              </a:spcAft>
              <a:tabLst>
                <a:tab pos="3425190" algn="l"/>
              </a:tabLst>
            </a:pPr>
            <a:r>
              <a:rPr sz="2500" i="0" spc="-50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Function</a:t>
            </a:r>
            <a:r>
              <a:rPr sz="2500" i="0" spc="170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500" i="0" spc="-55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approximation</a:t>
            </a:r>
            <a:r>
              <a:rPr sz="2500" i="0" spc="-5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	</a:t>
            </a:r>
            <a:r>
              <a:rPr sz="2500" i="0" spc="-1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can </a:t>
            </a:r>
            <a:r>
              <a:rPr sz="2500" i="0" spc="-1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generalize </a:t>
            </a:r>
            <a:r>
              <a:rPr sz="2500" i="0" spc="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</a:t>
            </a:r>
            <a:r>
              <a:rPr sz="2500" i="0" spc="-1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unseen</a:t>
            </a:r>
            <a:r>
              <a:rPr sz="2500" i="0" spc="-36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500" i="0" spc="-9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states</a:t>
            </a:r>
            <a:endParaRPr sz="25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738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195" dirty="0"/>
              <a:t>Summary </a:t>
            </a:r>
            <a:r>
              <a:rPr lang="en-GB" spc="-325" dirty="0"/>
              <a:t>so </a:t>
            </a:r>
            <a:r>
              <a:rPr lang="en-GB" spc="-320" dirty="0"/>
              <a:t> </a:t>
            </a:r>
            <a:r>
              <a:rPr lang="en-GB" spc="-85" dirty="0"/>
              <a:t>far</a:t>
            </a:r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E7F4BC-ECE8-EF3D-78EC-2E6EB6A1DDB0}"/>
              </a:ext>
            </a:extLst>
          </p:cNvPr>
          <p:cNvSpPr txBox="1"/>
          <p:nvPr/>
        </p:nvSpPr>
        <p:spPr>
          <a:xfrm>
            <a:off x="722278" y="1326944"/>
            <a:ext cx="8421722" cy="297446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 defTabSz="914400" eaLnBrk="1" fontAlgn="auto" hangingPunct="1">
              <a:spcBef>
                <a:spcPts val="140"/>
              </a:spcBef>
              <a:spcAft>
                <a:spcPts val="0"/>
              </a:spcAft>
              <a:buFont typeface="DejaVu Sans"/>
              <a:buChar char="•"/>
              <a:tabLst>
                <a:tab pos="334645" algn="l"/>
                <a:tab pos="335280" algn="l"/>
                <a:tab pos="2446655" algn="l"/>
              </a:tabLst>
            </a:pPr>
            <a:r>
              <a:rPr sz="2400" i="0" spc="-7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Online</a:t>
            </a:r>
            <a:r>
              <a:rPr sz="2400" i="0" spc="16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setting:</a:t>
            </a:r>
            <a:r>
              <a:rPr lang="en-US" sz="2400" i="0" spc="-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10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learn </a:t>
            </a:r>
            <a:r>
              <a:rPr sz="2400" i="0" spc="-114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 </a:t>
            </a:r>
            <a:r>
              <a:rPr sz="2400" i="0" spc="-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take </a:t>
            </a:r>
            <a:r>
              <a:rPr lang="en-US" sz="2400" i="0" spc="-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action</a:t>
            </a:r>
            <a:r>
              <a:rPr sz="2400" i="0" spc="-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</a:t>
            </a:r>
            <a:r>
              <a:rPr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</a:t>
            </a:r>
            <a:r>
              <a:rPr sz="2400" i="0" spc="-9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</a:t>
            </a:r>
            <a:r>
              <a:rPr sz="2400" i="0" spc="3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world!</a:t>
            </a: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914400" eaLnBrk="1" fontAlgn="auto" hangingPunct="1">
              <a:spcBef>
                <a:spcPts val="0"/>
              </a:spcBef>
              <a:spcAft>
                <a:spcPts val="0"/>
              </a:spcAft>
              <a:buFont typeface="DejaVu Sans"/>
              <a:buChar char="•"/>
            </a:pP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34645" indent="-322580" defTabSz="914400" eaLnBrk="1" fontAlgn="auto" hangingPunct="1">
              <a:spcBef>
                <a:spcPts val="0"/>
              </a:spcBef>
              <a:spcAft>
                <a:spcPts val="0"/>
              </a:spcAft>
              <a:buFont typeface="DejaVu Sans"/>
              <a:buChar char="•"/>
              <a:tabLst>
                <a:tab pos="334645" algn="l"/>
                <a:tab pos="335280" algn="l"/>
              </a:tabLst>
            </a:pPr>
            <a:r>
              <a:rPr sz="2400" i="0" spc="-1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Exploration/exploitation</a:t>
            </a:r>
            <a:r>
              <a:rPr sz="2400" i="0" spc="1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tradeoff</a:t>
            </a: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defTabSz="914400" eaLnBrk="1" fontAlgn="auto" hangingPunct="1">
              <a:spcBef>
                <a:spcPts val="35"/>
              </a:spcBef>
              <a:spcAft>
                <a:spcPts val="0"/>
              </a:spcAft>
              <a:buFont typeface="DejaVu Sans"/>
              <a:buChar char="•"/>
            </a:pP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34645" indent="-322580" defTabSz="914400" eaLnBrk="1" fontAlgn="auto" hangingPunct="1">
              <a:spcBef>
                <a:spcPts val="0"/>
              </a:spcBef>
              <a:spcAft>
                <a:spcPts val="0"/>
              </a:spcAft>
              <a:buFont typeface="DejaVu Sans"/>
              <a:buChar char="•"/>
              <a:tabLst>
                <a:tab pos="334645" algn="l"/>
                <a:tab pos="335280" algn="l"/>
                <a:tab pos="2245360" algn="l"/>
              </a:tabLst>
            </a:pPr>
            <a:r>
              <a:rPr sz="2400" i="0" spc="-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Monte</a:t>
            </a:r>
            <a:r>
              <a:rPr sz="2400" i="0" spc="2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8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Carlo:</a:t>
            </a:r>
            <a:r>
              <a:rPr lang="en-US" sz="2400" i="0" spc="-8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7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estimate </a:t>
            </a:r>
            <a:r>
              <a:rPr sz="24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transitions, </a:t>
            </a:r>
            <a:r>
              <a:rPr sz="2400" i="0" spc="-1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rewards, </a:t>
            </a:r>
            <a:r>
              <a:rPr sz="2400" i="0" spc="-114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Q-values </a:t>
            </a:r>
            <a:r>
              <a:rPr sz="2400" i="0" spc="-2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from</a:t>
            </a:r>
            <a:r>
              <a:rPr sz="2400" i="0" spc="-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5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endParaRPr lang="en-US" sz="2400" i="0" spc="-55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2065" defTabSz="914400" eaLnBrk="1" fontAlgn="auto" hangingPunct="1">
              <a:spcBef>
                <a:spcPts val="0"/>
              </a:spcBef>
              <a:spcAft>
                <a:spcPts val="0"/>
              </a:spcAft>
              <a:tabLst>
                <a:tab pos="334645" algn="l"/>
                <a:tab pos="335280" algn="l"/>
                <a:tab pos="2245360" algn="l"/>
              </a:tabLst>
            </a:pP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34645" marR="5080" indent="-322580" defTabSz="914400" eaLnBrk="1" fontAlgn="auto" hangingPunct="1">
              <a:lnSpc>
                <a:spcPct val="101600"/>
              </a:lnSpc>
              <a:spcBef>
                <a:spcPts val="0"/>
              </a:spcBef>
              <a:spcAft>
                <a:spcPts val="0"/>
              </a:spcAft>
              <a:buFont typeface="DejaVu Sans"/>
              <a:buChar char="•"/>
              <a:tabLst>
                <a:tab pos="334645" algn="l"/>
                <a:tab pos="335280" algn="l"/>
                <a:tab pos="2523490" algn="l"/>
                <a:tab pos="3580765" algn="l"/>
                <a:tab pos="4740275" algn="l"/>
                <a:tab pos="5668010" algn="l"/>
                <a:tab pos="6355080" algn="l"/>
                <a:tab pos="7573645" algn="l"/>
                <a:tab pos="8034655" algn="l"/>
              </a:tabLst>
            </a:pPr>
            <a:r>
              <a:rPr sz="2400" i="0" spc="-5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</a:t>
            </a:r>
            <a:r>
              <a:rPr sz="2400" i="0" spc="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</a:t>
            </a:r>
            <a:r>
              <a:rPr sz="2400" i="0" spc="-3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otstrapping:</a:t>
            </a:r>
            <a:r>
              <a:rPr lang="en-US" sz="2400" i="0" spc="-3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8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</a:t>
            </a:r>
            <a:r>
              <a:rPr sz="2400" i="0" spc="-1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sz="2400" i="0" spc="-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date</a:t>
            </a:r>
            <a:r>
              <a:rPr lang="en-US" sz="2400" i="0" spc="-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sz="2400" i="0" spc="-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</a:t>
            </a:r>
            <a:r>
              <a:rPr sz="2400" i="0" spc="-1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</a:t>
            </a:r>
            <a:r>
              <a:rPr sz="2400" i="0" spc="-2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sz="2400" i="0" spc="-11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rds</a:t>
            </a:r>
            <a:r>
              <a:rPr lang="en-US" sz="2400" i="0" spc="-11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1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</a:t>
            </a:r>
            <a:r>
              <a:rPr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sz="2400" i="0" spc="-3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rget</a:t>
            </a:r>
            <a:r>
              <a:rPr lang="en-US" sz="2400" i="0" spc="-3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that</a:t>
            </a:r>
            <a:r>
              <a:rPr lang="en-US" sz="2400" i="0" spc="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1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</a:t>
            </a:r>
            <a:r>
              <a:rPr sz="2400" i="0" spc="-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sz="2400" i="0" spc="-18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ends</a:t>
            </a:r>
            <a:r>
              <a:rPr lang="en-US" sz="2400" i="0" spc="-18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  <a:r>
              <a:rPr lang="en-US" sz="2400" i="0" spc="-10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 </a:t>
            </a:r>
            <a:r>
              <a:rPr sz="2400" i="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sz="2400" i="0" spc="-6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estimate  </a:t>
            </a:r>
            <a:r>
              <a:rPr sz="24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rather </a:t>
            </a:r>
            <a:r>
              <a:rPr sz="2400" i="0" spc="-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than </a:t>
            </a:r>
            <a:r>
              <a:rPr sz="2400" i="0" spc="-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just </a:t>
            </a:r>
            <a:r>
              <a:rPr sz="2400" i="0" spc="-9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raw</a:t>
            </a:r>
            <a:r>
              <a:rPr sz="2400" i="0" spc="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5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data</a:t>
            </a: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616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95" dirty="0"/>
              <a:t>Applications- Autonomous cars</a:t>
            </a:r>
            <a:endParaRPr lang="en-US" dirty="0"/>
          </a:p>
        </p:txBody>
      </p:sp>
      <p:pic>
        <p:nvPicPr>
          <p:cNvPr id="220162" name="Picture 2" descr="Deep Reinforcement Learning Enabled Decision-Making for Autonomous Driving  at Intersections | SpringerLink">
            <a:extLst>
              <a:ext uri="{FF2B5EF4-FFF2-40B4-BE49-F238E27FC236}">
                <a16:creationId xmlns:a16="http://schemas.microsoft.com/office/drawing/2014/main" id="{33717437-BE18-5494-CA81-4E2CB5957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844824"/>
            <a:ext cx="6336705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F22E3-FD36-0FB4-C758-6C30D452077B}"/>
              </a:ext>
            </a:extLst>
          </p:cNvPr>
          <p:cNvSpPr txBox="1"/>
          <p:nvPr/>
        </p:nvSpPr>
        <p:spPr>
          <a:xfrm>
            <a:off x="1835696" y="6309320"/>
            <a:ext cx="604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GB" dirty="0" err="1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link.springer.com</a:t>
            </a:r>
            <a:r>
              <a:rPr lang="en-GB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/article/10.1007/s42154-020-00113-1</a:t>
            </a:r>
            <a:endParaRPr lang="en-SE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5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Reinforcement Learning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8F4A-9640-E6DE-8BAA-007E09F24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>
              <a:buNone/>
            </a:pPr>
            <a:endParaRPr lang="en-SE" dirty="0"/>
          </a:p>
          <a:p>
            <a:pPr marL="0" indent="0" algn="ctr">
              <a:buNone/>
            </a:pPr>
            <a:r>
              <a:rPr lang="en-GB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Fundamental challenge in artificial intelligence and machine learning is</a:t>
            </a:r>
            <a:r>
              <a:rPr lang="en-GB" dirty="0">
                <a:solidFill>
                  <a:schemeClr val="tx1"/>
                </a:solidFill>
                <a:cs typeface="Calibri" panose="020F050202020403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learning to make good decisions under uncertainty</a:t>
            </a:r>
          </a:p>
          <a:p>
            <a:pPr marL="0" indent="0">
              <a:buNone/>
            </a:pP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01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95" dirty="0"/>
              <a:t>Applications- Healthcare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FB4AE24-0453-BA01-EA95-9E2889502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268760"/>
            <a:ext cx="5860302" cy="5040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202D2A-A9D1-1E5A-458B-D1ED1A2A53B5}"/>
              </a:ext>
            </a:extLst>
          </p:cNvPr>
          <p:cNvSpPr txBox="1"/>
          <p:nvPr/>
        </p:nvSpPr>
        <p:spPr>
          <a:xfrm>
            <a:off x="2411760" y="6460480"/>
            <a:ext cx="463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Reinforcement Learning in Healthcare: A Survey</a:t>
            </a:r>
            <a:endParaRPr lang="en-SE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631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95" dirty="0"/>
              <a:t>Applications</a:t>
            </a:r>
            <a:endParaRPr lang="en-US" dirty="0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04657A2-5E06-3D27-0D16-70C4E9646E20}"/>
              </a:ext>
            </a:extLst>
          </p:cNvPr>
          <p:cNvSpPr/>
          <p:nvPr/>
        </p:nvSpPr>
        <p:spPr>
          <a:xfrm>
            <a:off x="229779" y="1192595"/>
            <a:ext cx="1149159" cy="1149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 eaLnBrk="1" fontAlgn="auto" hangingPunct="1">
              <a:spcBef>
                <a:spcPts val="0"/>
              </a:spcBef>
              <a:spcAft>
                <a:spcPts val="0"/>
              </a:spcAft>
            </a:pPr>
            <a:endParaRPr sz="1619"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6BB6DD0-020B-1E62-AEA6-0775F9AD194B}"/>
              </a:ext>
            </a:extLst>
          </p:cNvPr>
          <p:cNvSpPr txBox="1"/>
          <p:nvPr/>
        </p:nvSpPr>
        <p:spPr>
          <a:xfrm>
            <a:off x="1596206" y="1392488"/>
            <a:ext cx="6868278" cy="693514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11421" marR="4568" defTabSz="822320" eaLnBrk="1" fontAlgn="auto" hangingPunct="1">
              <a:lnSpc>
                <a:spcPct val="101600"/>
              </a:lnSpc>
              <a:spcBef>
                <a:spcPts val="81"/>
              </a:spcBef>
              <a:spcAft>
                <a:spcPts val="0"/>
              </a:spcAft>
            </a:pPr>
            <a:r>
              <a:rPr sz="2248" i="0" spc="-6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Autonomous helicopters: </a:t>
            </a:r>
            <a:r>
              <a:rPr sz="2248" i="0" spc="-2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control </a:t>
            </a:r>
            <a:r>
              <a:rPr sz="2248" i="0" spc="-5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helicopter </a:t>
            </a:r>
            <a:r>
              <a:rPr sz="2248" i="0" spc="4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to </a:t>
            </a:r>
            <a:r>
              <a:rPr sz="2248" i="0" spc="-9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do </a:t>
            </a:r>
            <a:r>
              <a:rPr sz="2248" i="0" spc="-9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maneu-  </a:t>
            </a:r>
            <a:r>
              <a:rPr sz="2248" i="0" spc="-13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vers </a:t>
            </a:r>
            <a:r>
              <a:rPr sz="2248" 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in </a:t>
            </a:r>
            <a:r>
              <a:rPr sz="2248" i="0" spc="-4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the</a:t>
            </a:r>
            <a:r>
              <a:rPr sz="2248" i="0" spc="6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48" i="0" spc="-27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air</a:t>
            </a:r>
            <a:endParaRPr sz="2248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7E6248E-52A3-0FB5-8628-828FEFC3B351}"/>
              </a:ext>
            </a:extLst>
          </p:cNvPr>
          <p:cNvSpPr/>
          <p:nvPr/>
        </p:nvSpPr>
        <p:spPr>
          <a:xfrm>
            <a:off x="229779" y="2456098"/>
            <a:ext cx="1149159" cy="1149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 eaLnBrk="1" fontAlgn="auto" hangingPunct="1">
              <a:spcBef>
                <a:spcPts val="0"/>
              </a:spcBef>
              <a:spcAft>
                <a:spcPts val="0"/>
              </a:spcAft>
            </a:pPr>
            <a:endParaRPr sz="1619"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0372162-9AFF-066B-F0EA-A3AD536174F6}"/>
              </a:ext>
            </a:extLst>
          </p:cNvPr>
          <p:cNvSpPr txBox="1"/>
          <p:nvPr/>
        </p:nvSpPr>
        <p:spPr>
          <a:xfrm>
            <a:off x="1596206" y="2627806"/>
            <a:ext cx="4959345" cy="693514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11421" marR="4568" defTabSz="822320" eaLnBrk="1" fontAlgn="auto" hangingPunct="1">
              <a:lnSpc>
                <a:spcPct val="101600"/>
              </a:lnSpc>
              <a:spcBef>
                <a:spcPts val="81"/>
              </a:spcBef>
              <a:spcAft>
                <a:spcPts val="0"/>
              </a:spcAft>
              <a:tabLst>
                <a:tab pos="2022108" algn="l"/>
                <a:tab pos="3790095" algn="l"/>
                <a:tab pos="4561020" algn="l"/>
              </a:tabLst>
            </a:pPr>
            <a:r>
              <a:rPr sz="2248" i="0" spc="-7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Backgammon:	</a:t>
            </a:r>
            <a:r>
              <a:rPr sz="2248" i="0" spc="-5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TD-Gammon	pl</a:t>
            </a:r>
            <a:r>
              <a:rPr sz="2248" i="0" spc="-13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</a:t>
            </a:r>
            <a:r>
              <a:rPr sz="2248" i="0" spc="-16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ys</a:t>
            </a:r>
            <a:r>
              <a:rPr sz="2248" i="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	</a:t>
            </a:r>
            <a:r>
              <a:rPr sz="2248" i="0" spc="-5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1-2  </a:t>
            </a:r>
            <a:r>
              <a:rPr sz="2248" i="0" spc="-7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against </a:t>
            </a:r>
            <a:r>
              <a:rPr sz="2248" 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itself, </a:t>
            </a:r>
            <a:r>
              <a:rPr sz="2248" i="0" spc="-8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human-level</a:t>
            </a:r>
            <a:r>
              <a:rPr sz="2248" i="0" spc="-8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performance</a:t>
            </a:r>
            <a:endParaRPr sz="2248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C318B70-8F00-E17D-1110-D3D8F4A5E533}"/>
              </a:ext>
            </a:extLst>
          </p:cNvPr>
          <p:cNvSpPr txBox="1"/>
          <p:nvPr/>
        </p:nvSpPr>
        <p:spPr>
          <a:xfrm>
            <a:off x="6707644" y="2627806"/>
            <a:ext cx="824559" cy="362074"/>
          </a:xfrm>
          <a:prstGeom prst="rect">
            <a:avLst/>
          </a:prstGeom>
        </p:spPr>
        <p:txBody>
          <a:bodyPr vert="horz" wrap="square" lIns="0" tIns="15989" rIns="0" bIns="0" rtlCol="0">
            <a:spAutoFit/>
          </a:bodyPr>
          <a:lstStyle/>
          <a:p>
            <a:pPr marL="11421" defTabSz="822320" eaLnBrk="1" fontAlgn="auto" hangingPunct="1">
              <a:spcBef>
                <a:spcPts val="126"/>
              </a:spcBef>
              <a:spcAft>
                <a:spcPts val="0"/>
              </a:spcAft>
            </a:pPr>
            <a:r>
              <a:rPr sz="2248" i="0" spc="-1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million</a:t>
            </a:r>
            <a:endParaRPr sz="2248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D476938-EA4B-7791-D0E6-76F90582C302}"/>
              </a:ext>
            </a:extLst>
          </p:cNvPr>
          <p:cNvSpPr txBox="1"/>
          <p:nvPr/>
        </p:nvSpPr>
        <p:spPr>
          <a:xfrm>
            <a:off x="7685079" y="2627806"/>
            <a:ext cx="777164" cy="362074"/>
          </a:xfrm>
          <a:prstGeom prst="rect">
            <a:avLst/>
          </a:prstGeom>
        </p:spPr>
        <p:txBody>
          <a:bodyPr vert="horz" wrap="square" lIns="0" tIns="15989" rIns="0" bIns="0" rtlCol="0">
            <a:spAutoFit/>
          </a:bodyPr>
          <a:lstStyle/>
          <a:p>
            <a:pPr marL="11421" defTabSz="822320" eaLnBrk="1" fontAlgn="auto" hangingPunct="1">
              <a:spcBef>
                <a:spcPts val="126"/>
              </a:spcBef>
              <a:spcAft>
                <a:spcPts val="0"/>
              </a:spcAft>
            </a:pPr>
            <a:r>
              <a:rPr sz="2248" i="0" spc="-16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games</a:t>
            </a:r>
            <a:endParaRPr sz="2248" i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B32F17C-7F74-8A48-C11C-4607B2474290}"/>
              </a:ext>
            </a:extLst>
          </p:cNvPr>
          <p:cNvSpPr/>
          <p:nvPr/>
        </p:nvSpPr>
        <p:spPr>
          <a:xfrm>
            <a:off x="229779" y="3719602"/>
            <a:ext cx="1149159" cy="11491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 eaLnBrk="1" fontAlgn="auto" hangingPunct="1">
              <a:spcBef>
                <a:spcPts val="0"/>
              </a:spcBef>
              <a:spcAft>
                <a:spcPts val="0"/>
              </a:spcAft>
            </a:pPr>
            <a:endParaRPr sz="1619" i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4D5E5D9-9EF3-F3F6-EF51-78D0BCCDF697}"/>
              </a:ext>
            </a:extLst>
          </p:cNvPr>
          <p:cNvSpPr txBox="1"/>
          <p:nvPr/>
        </p:nvSpPr>
        <p:spPr>
          <a:xfrm>
            <a:off x="1596207" y="3891298"/>
            <a:ext cx="6865423" cy="1975981"/>
          </a:xfrm>
          <a:prstGeom prst="rect">
            <a:avLst/>
          </a:prstGeom>
        </p:spPr>
        <p:txBody>
          <a:bodyPr vert="horz" wrap="square" lIns="0" tIns="10278" rIns="0" bIns="0" rtlCol="0">
            <a:spAutoFit/>
          </a:bodyPr>
          <a:lstStyle/>
          <a:p>
            <a:pPr marL="11421" marR="5711" defTabSz="822320" eaLnBrk="1" fontAlgn="auto" hangingPunct="1">
              <a:lnSpc>
                <a:spcPct val="101600"/>
              </a:lnSpc>
              <a:spcBef>
                <a:spcPts val="81"/>
              </a:spcBef>
              <a:spcAft>
                <a:spcPts val="0"/>
              </a:spcAft>
            </a:pPr>
            <a:r>
              <a:rPr sz="2248" i="0" spc="-6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Elevator </a:t>
            </a:r>
            <a:r>
              <a:rPr sz="2248" i="0" spc="-8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scheduling; </a:t>
            </a:r>
            <a:r>
              <a:rPr sz="2248" i="0" spc="-16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send </a:t>
            </a:r>
            <a:r>
              <a:rPr sz="2248" i="0" spc="-5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which </a:t>
            </a:r>
            <a:r>
              <a:rPr sz="2248" i="0" spc="-9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elevators </a:t>
            </a:r>
            <a:r>
              <a:rPr sz="2248" i="0" spc="4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to </a:t>
            </a:r>
            <a:r>
              <a:rPr sz="2248" i="0" spc="-5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which floors  </a:t>
            </a:r>
            <a:r>
              <a:rPr sz="2248" i="0" spc="4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to </a:t>
            </a:r>
            <a:r>
              <a:rPr sz="2248" i="0" spc="-81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maximize </a:t>
            </a:r>
            <a:r>
              <a:rPr sz="2248" i="0" spc="-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throughput </a:t>
            </a:r>
            <a:r>
              <a:rPr sz="2248" i="0" spc="-2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of</a:t>
            </a:r>
            <a:r>
              <a:rPr sz="2248" i="0" spc="4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48" i="0" spc="-3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building</a:t>
            </a:r>
            <a:endParaRPr sz="2248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defTabSz="822320" eaLnBrk="1" fontAlgn="auto" hangingPunct="1">
              <a:spcBef>
                <a:spcPts val="0"/>
              </a:spcBef>
              <a:spcAft>
                <a:spcPts val="0"/>
              </a:spcAft>
            </a:pPr>
            <a:endParaRPr sz="2248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  <a:p>
            <a:pPr marL="11421" marR="4568" defTabSz="822320" eaLnBrk="1" fontAlgn="auto" hangingPunct="1">
              <a:lnSpc>
                <a:spcPct val="101600"/>
              </a:lnSpc>
              <a:spcBef>
                <a:spcPts val="1821"/>
              </a:spcBef>
              <a:spcAft>
                <a:spcPts val="0"/>
              </a:spcAft>
              <a:tabLst>
                <a:tab pos="3947136" algn="l"/>
              </a:tabLst>
            </a:pPr>
            <a:r>
              <a:rPr sz="2248" i="0" spc="-6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Managing</a:t>
            </a:r>
            <a:r>
              <a:rPr sz="2248" i="0" spc="18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48" i="0" spc="-7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datacenters;</a:t>
            </a:r>
            <a:r>
              <a:rPr sz="2248" i="0" spc="220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48" i="0" spc="-5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actions:	</a:t>
            </a:r>
            <a:r>
              <a:rPr sz="2248" i="0" spc="-4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bring </a:t>
            </a:r>
            <a:r>
              <a:rPr sz="2248" i="0" spc="-76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up </a:t>
            </a:r>
            <a:r>
              <a:rPr sz="2248" i="0" spc="-103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and </a:t>
            </a:r>
            <a:r>
              <a:rPr sz="2248" i="0" spc="-5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shut </a:t>
            </a:r>
            <a:r>
              <a:rPr sz="2248" i="0" spc="-99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down  machine </a:t>
            </a:r>
            <a:r>
              <a:rPr sz="2248" i="0" spc="45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to </a:t>
            </a:r>
            <a:r>
              <a:rPr sz="2248" i="0" spc="-54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minimize</a:t>
            </a:r>
            <a:r>
              <a:rPr sz="2248" i="0" spc="-72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 </a:t>
            </a:r>
            <a:r>
              <a:rPr sz="2248" i="0" spc="18" dirty="0">
                <a:solidFill>
                  <a:prstClr val="black"/>
                </a:solidFill>
                <a:latin typeface="Arial"/>
                <a:ea typeface="+mn-ea"/>
                <a:cs typeface="Arial"/>
              </a:rPr>
              <a:t>time/cost</a:t>
            </a:r>
            <a:endParaRPr sz="2248" i="0" dirty="0">
              <a:solidFill>
                <a:prstClr val="black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2E5006E8-33A3-D151-B424-3A228F4FF757}"/>
              </a:ext>
            </a:extLst>
          </p:cNvPr>
          <p:cNvSpPr/>
          <p:nvPr/>
        </p:nvSpPr>
        <p:spPr>
          <a:xfrm>
            <a:off x="229779" y="4983105"/>
            <a:ext cx="1149159" cy="1149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22320" eaLnBrk="1" fontAlgn="auto" hangingPunct="1">
              <a:spcBef>
                <a:spcPts val="0"/>
              </a:spcBef>
              <a:spcAft>
                <a:spcPts val="0"/>
              </a:spcAft>
            </a:pPr>
            <a:endParaRPr sz="1619" i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756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pc="-250" dirty="0"/>
              <a:t>Deep </a:t>
            </a:r>
            <a:r>
              <a:rPr lang="en-GB" spc="-130" dirty="0"/>
              <a:t>reinforcement</a:t>
            </a:r>
            <a:r>
              <a:rPr lang="en-GB" spc="-200" dirty="0"/>
              <a:t> </a:t>
            </a:r>
            <a:r>
              <a:rPr lang="en-GB" spc="-145" dirty="0"/>
              <a:t>learning</a:t>
            </a:r>
            <a:endParaRPr lang="en-US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53FC088-ABC6-9FCF-E133-F59B33356155}"/>
              </a:ext>
            </a:extLst>
          </p:cNvPr>
          <p:cNvSpPr txBox="1"/>
          <p:nvPr/>
        </p:nvSpPr>
        <p:spPr>
          <a:xfrm>
            <a:off x="722273" y="1232900"/>
            <a:ext cx="7738160" cy="1523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34645" marR="5080" indent="-322580" defTabSz="914400" eaLnBrk="1" fontAlgn="auto" hangingPunct="1">
              <a:lnSpc>
                <a:spcPct val="101600"/>
              </a:lnSpc>
              <a:spcBef>
                <a:spcPts val="90"/>
              </a:spcBef>
              <a:spcAft>
                <a:spcPts val="0"/>
              </a:spcAft>
              <a:buClr>
                <a:srgbClr val="000000"/>
              </a:buClr>
              <a:buFont typeface="DejaVu Sans"/>
              <a:buChar char="•"/>
              <a:tabLst>
                <a:tab pos="334645" algn="l"/>
                <a:tab pos="335280" algn="l"/>
                <a:tab pos="2596515" algn="l"/>
              </a:tabLst>
            </a:pPr>
            <a:r>
              <a:rPr sz="2400" i="0" spc="-60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Policy</a:t>
            </a:r>
            <a:r>
              <a:rPr sz="2400" i="0" spc="225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45" dirty="0">
                <a:solidFill>
                  <a:srgbClr val="000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gradient</a:t>
            </a:r>
            <a:r>
              <a:rPr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</a:t>
            </a:r>
            <a:r>
              <a:rPr lang="en-US"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1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train </a:t>
            </a:r>
            <a:r>
              <a:rPr sz="2400" i="0" spc="-1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</a:t>
            </a:r>
            <a:r>
              <a:rPr sz="2400" i="0" spc="-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policy </a:t>
            </a:r>
            <a:r>
              <a:rPr sz="2400" spc="-1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π</a:t>
            </a:r>
            <a:r>
              <a:rPr sz="2400" i="0" spc="-1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sz="2400" spc="-1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</a:t>
            </a:r>
            <a:r>
              <a:rPr sz="2400" spc="-1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| </a:t>
            </a:r>
            <a:r>
              <a:rPr sz="2400" spc="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</a:t>
            </a:r>
            <a:r>
              <a:rPr sz="2400" i="0" spc="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</a:t>
            </a:r>
            <a:r>
              <a:rPr sz="2400" i="0" spc="-13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(say, </a:t>
            </a:r>
            <a:r>
              <a:rPr sz="2400" i="0" spc="-17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</a:t>
            </a:r>
            <a:r>
              <a:rPr sz="2400" i="0" spc="-9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neural </a:t>
            </a:r>
            <a:r>
              <a:rPr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network) </a:t>
            </a:r>
            <a:r>
              <a:rPr sz="2400" i="0" spc="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  </a:t>
            </a:r>
            <a:r>
              <a:rPr sz="2400" i="0" spc="-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directly </a:t>
            </a:r>
            <a:r>
              <a:rPr sz="2400" i="0" spc="-9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maximize </a:t>
            </a:r>
            <a:r>
              <a:rPr sz="2400" i="0" spc="-11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expected</a:t>
            </a:r>
            <a:r>
              <a:rPr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11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reward</a:t>
            </a:r>
            <a:endParaRPr lang="en-US" sz="2400" i="0" spc="-11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2065" marR="5080" defTabSz="914400" eaLnBrk="1" fontAlgn="auto" hangingPunct="1">
              <a:lnSpc>
                <a:spcPct val="101600"/>
              </a:lnSpc>
              <a:spcBef>
                <a:spcPts val="90"/>
              </a:spcBef>
              <a:spcAft>
                <a:spcPts val="0"/>
              </a:spcAft>
              <a:buClr>
                <a:srgbClr val="000000"/>
              </a:buClr>
              <a:tabLst>
                <a:tab pos="334645" algn="l"/>
                <a:tab pos="335280" algn="l"/>
                <a:tab pos="2596515" algn="l"/>
              </a:tabLst>
            </a:pP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34645" indent="-322580" defTabSz="914400" eaLnBrk="1" fontAlgn="auto" hangingPunct="1">
              <a:spcBef>
                <a:spcPts val="5"/>
              </a:spcBef>
              <a:spcAft>
                <a:spcPts val="0"/>
              </a:spcAft>
              <a:buFont typeface="DejaVu Sans"/>
              <a:buChar char="•"/>
              <a:tabLst>
                <a:tab pos="334645" algn="l"/>
                <a:tab pos="335280" algn="l"/>
              </a:tabLst>
            </a:pPr>
            <a:r>
              <a:rPr sz="2400" i="0" spc="-1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Google </a:t>
            </a:r>
            <a:r>
              <a:rPr sz="2400" i="0" spc="-7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DeepMind’s </a:t>
            </a:r>
            <a:r>
              <a:rPr sz="2400" i="0" spc="-9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AlphaGo </a:t>
            </a:r>
            <a:r>
              <a:rPr sz="2400" i="0" spc="-2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(2016), </a:t>
            </a:r>
            <a:r>
              <a:rPr sz="2400" i="0" spc="-7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AlphaZero</a:t>
            </a:r>
            <a:r>
              <a:rPr sz="2400" i="0" spc="-8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3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(2017)</a:t>
            </a: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6FB47C-4D04-C3F9-A6E4-BDDC02CDBFC3}"/>
              </a:ext>
            </a:extLst>
          </p:cNvPr>
          <p:cNvSpPr/>
          <p:nvPr/>
        </p:nvSpPr>
        <p:spPr>
          <a:xfrm>
            <a:off x="3779912" y="2805430"/>
            <a:ext cx="1277907" cy="13160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9210BAB-E7A4-2587-F6C3-894AFAFC9E2D}"/>
              </a:ext>
            </a:extLst>
          </p:cNvPr>
          <p:cNvSpPr txBox="1"/>
          <p:nvPr/>
        </p:nvSpPr>
        <p:spPr>
          <a:xfrm>
            <a:off x="754685" y="4293096"/>
            <a:ext cx="7130415" cy="1205458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34645" indent="-322580" defTabSz="914400" eaLnBrk="1" fontAlgn="auto" hangingPunct="1">
              <a:spcBef>
                <a:spcPts val="140"/>
              </a:spcBef>
              <a:spcAft>
                <a:spcPts val="0"/>
              </a:spcAft>
              <a:buFont typeface="DejaVu Sans"/>
              <a:buChar char="•"/>
              <a:tabLst>
                <a:tab pos="334645" algn="l"/>
                <a:tab pos="335280" algn="l"/>
              </a:tabLst>
            </a:pPr>
            <a:r>
              <a:rPr sz="2400" i="0" spc="-45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Andrej Karpathy’s </a:t>
            </a:r>
            <a:r>
              <a:rPr sz="2400" i="0" spc="-7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blog</a:t>
            </a:r>
            <a:r>
              <a:rPr sz="2400" i="0" spc="54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sz="2400" i="0" spc="-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post</a:t>
            </a: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609090" defTabSz="914400" eaLnBrk="1" fontAlgn="auto" hangingPunct="1">
              <a:spcBef>
                <a:spcPts val="3500"/>
              </a:spcBef>
              <a:spcAft>
                <a:spcPts val="0"/>
              </a:spcAft>
            </a:pPr>
            <a:r>
              <a:rPr sz="2400" i="0" spc="50" dirty="0">
                <a:solidFill>
                  <a:prstClr val="black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  <a:hlinkClick r:id="rId4"/>
              </a:rPr>
              <a:t>http://karpathy.github.io/2016/05/31/rl</a:t>
            </a:r>
            <a:endParaRPr sz="2400" i="0" dirty="0">
              <a:solidFill>
                <a:prstClr val="black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192A6-936D-91DF-CB4B-C8E7F70E9746}"/>
              </a:ext>
            </a:extLst>
          </p:cNvPr>
          <p:cNvSpPr txBox="1"/>
          <p:nvPr/>
        </p:nvSpPr>
        <p:spPr>
          <a:xfrm>
            <a:off x="1835696" y="609329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0" dirty="0">
                <a:solidFill>
                  <a:schemeClr val="bg2"/>
                </a:solidFill>
                <a:hlinkClick r:id="rId5"/>
              </a:rPr>
              <a:t>https://</a:t>
            </a:r>
            <a:r>
              <a:rPr lang="en-GB" i="0" dirty="0" err="1">
                <a:solidFill>
                  <a:schemeClr val="bg2"/>
                </a:solidFill>
                <a:hlinkClick r:id="rId5"/>
              </a:rPr>
              <a:t>www.youtube.com</a:t>
            </a:r>
            <a:r>
              <a:rPr lang="en-GB" i="0" dirty="0">
                <a:solidFill>
                  <a:schemeClr val="bg2"/>
                </a:solidFill>
                <a:hlinkClick r:id="rId5"/>
              </a:rPr>
              <a:t>/</a:t>
            </a:r>
            <a:r>
              <a:rPr lang="en-GB" i="0" dirty="0" err="1">
                <a:solidFill>
                  <a:schemeClr val="bg2"/>
                </a:solidFill>
                <a:hlinkClick r:id="rId5"/>
              </a:rPr>
              <a:t>watch?v</a:t>
            </a:r>
            <a:r>
              <a:rPr lang="en-GB" i="0" dirty="0">
                <a:solidFill>
                  <a:schemeClr val="bg2"/>
                </a:solidFill>
                <a:hlinkClick r:id="rId5"/>
              </a:rPr>
              <a:t>=SUbqykXVx0A</a:t>
            </a:r>
            <a:endParaRPr lang="en-SE" i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5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8306-9230-A884-FD77-0E3DDDA7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Reinforcement Learning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E8F4A-9640-E6DE-8BAA-007E09F24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SE" dirty="0"/>
          </a:p>
          <a:p>
            <a:r>
              <a:rPr lang="en-GB" dirty="0">
                <a:solidFill>
                  <a:schemeClr val="tx1"/>
                </a:solidFill>
              </a:rPr>
              <a:t>People and animals learn by </a:t>
            </a:r>
            <a:r>
              <a:rPr lang="en-GB" dirty="0"/>
              <a:t>interacting with our environment</a:t>
            </a:r>
          </a:p>
          <a:p>
            <a:r>
              <a:rPr lang="en-GB" dirty="0">
                <a:solidFill>
                  <a:schemeClr val="tx1"/>
                </a:solidFill>
              </a:rPr>
              <a:t>This differs from certain other types of learning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It is </a:t>
            </a:r>
            <a:r>
              <a:rPr lang="en-GB" dirty="0">
                <a:solidFill>
                  <a:schemeClr val="accent2"/>
                </a:solidFill>
              </a:rPr>
              <a:t>active</a:t>
            </a:r>
            <a:r>
              <a:rPr lang="en-GB" dirty="0"/>
              <a:t> rather than passive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dirty="0"/>
              <a:t>Interactions are often </a:t>
            </a:r>
            <a:r>
              <a:rPr lang="en-GB" dirty="0">
                <a:solidFill>
                  <a:schemeClr val="accent2"/>
                </a:solidFill>
              </a:rPr>
              <a:t>sequential</a:t>
            </a:r>
            <a:r>
              <a:rPr lang="en-GB" dirty="0"/>
              <a:t> — future interactions can depend on earlier ones</a:t>
            </a:r>
            <a:endParaRPr lang="en-SE" dirty="0"/>
          </a:p>
          <a:p>
            <a:r>
              <a:rPr lang="en-GB" dirty="0">
                <a:solidFill>
                  <a:schemeClr val="tx1"/>
                </a:solidFill>
              </a:rPr>
              <a:t>We are </a:t>
            </a:r>
            <a:r>
              <a:rPr lang="en-GB" dirty="0"/>
              <a:t>goal-directed</a:t>
            </a:r>
          </a:p>
          <a:p>
            <a:r>
              <a:rPr lang="en-GB" dirty="0">
                <a:solidFill>
                  <a:schemeClr val="tx1"/>
                </a:solidFill>
              </a:rPr>
              <a:t>We can learn </a:t>
            </a:r>
            <a:r>
              <a:rPr lang="en-GB" dirty="0"/>
              <a:t>without examples </a:t>
            </a:r>
            <a:r>
              <a:rPr lang="en-GB" dirty="0">
                <a:solidFill>
                  <a:schemeClr val="tx1"/>
                </a:solidFill>
              </a:rPr>
              <a:t>of optimal behaviour</a:t>
            </a:r>
          </a:p>
          <a:p>
            <a:r>
              <a:rPr lang="en-GB" dirty="0">
                <a:solidFill>
                  <a:schemeClr val="tx2"/>
                </a:solidFill>
              </a:rPr>
              <a:t>Instead, we optimise some </a:t>
            </a:r>
            <a:r>
              <a:rPr lang="en-GB" dirty="0"/>
              <a:t>reward signal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AE6A-69A1-9268-4A1B-2C952845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7CBA2C-8853-4EEC-A9C0-BF38CC3A908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9535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anose="020B060403050404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1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Verdana" panose="020B060403050404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29627</TotalTime>
  <Words>4144</Words>
  <Application>Microsoft Macintosh PowerPoint</Application>
  <PresentationFormat>On-screen Show (4:3)</PresentationFormat>
  <Paragraphs>979</Paragraphs>
  <Slides>82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101" baseType="lpstr">
      <vt:lpstr>Meiryo</vt:lpstr>
      <vt:lpstr>PMingLiU</vt:lpstr>
      <vt:lpstr>Arial</vt:lpstr>
      <vt:lpstr>Calibri</vt:lpstr>
      <vt:lpstr>Cambria</vt:lpstr>
      <vt:lpstr>Cambria Math</vt:lpstr>
      <vt:lpstr>cmsy10</vt:lpstr>
      <vt:lpstr>DejaVu Sans</vt:lpstr>
      <vt:lpstr>Helvetica</vt:lpstr>
      <vt:lpstr>Open Sans</vt:lpstr>
      <vt:lpstr>source-serif-pro</vt:lpstr>
      <vt:lpstr>Tahoma</vt:lpstr>
      <vt:lpstr>Times New Roman</vt:lpstr>
      <vt:lpstr>Trebuchet MS</vt:lpstr>
      <vt:lpstr>Verdana</vt:lpstr>
      <vt:lpstr>Wingdings</vt:lpstr>
      <vt:lpstr>Office Theme</vt:lpstr>
      <vt:lpstr>1_dan-berkeley-nlp-v1</vt:lpstr>
      <vt:lpstr>2_dan-berkeley-nlp-v1</vt:lpstr>
      <vt:lpstr>Artificial Intelligence</vt:lpstr>
      <vt:lpstr>Review: Artificial Intelligence</vt:lpstr>
      <vt:lpstr>Review: Markov Decision Process (MDPs)</vt:lpstr>
      <vt:lpstr>Review: Markov Decision Process (MDPs)</vt:lpstr>
      <vt:lpstr>Unknown transitions and rewards</vt:lpstr>
      <vt:lpstr>Learn to make good sequences of decisions</vt:lpstr>
      <vt:lpstr>Learning from Experience Plays a Role in …</vt:lpstr>
      <vt:lpstr>What is Reinforcement Learning</vt:lpstr>
      <vt:lpstr>What is Reinforcement Learning</vt:lpstr>
      <vt:lpstr>The reward hypothesis</vt:lpstr>
      <vt:lpstr>2010s: New Era of RL. Atari</vt:lpstr>
      <vt:lpstr>Mystery game</vt:lpstr>
      <vt:lpstr>Mystery game</vt:lpstr>
      <vt:lpstr>Double Bandits</vt:lpstr>
      <vt:lpstr>Offline Planning</vt:lpstr>
      <vt:lpstr>Let’s Play!</vt:lpstr>
      <vt:lpstr>Online Planning</vt:lpstr>
      <vt:lpstr>Let’s Play!</vt:lpstr>
      <vt:lpstr>What Just Happened?</vt:lpstr>
      <vt:lpstr>From MDPs to reinforcement learning</vt:lpstr>
      <vt:lpstr>Offline (MDPs) vs. Online (RL)</vt:lpstr>
      <vt:lpstr>Reinforcement Learning</vt:lpstr>
      <vt:lpstr>Reinforcement Learning</vt:lpstr>
      <vt:lpstr>Reinforcement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Model-Based Learning</vt:lpstr>
      <vt:lpstr>From model-based to model-free</vt:lpstr>
      <vt:lpstr>Model-Free Learning</vt:lpstr>
      <vt:lpstr>Model-free Learning</vt:lpstr>
      <vt:lpstr>Model-free Learning</vt:lpstr>
      <vt:lpstr>Model-free Learning</vt:lpstr>
      <vt:lpstr>Model-free Learning</vt:lpstr>
      <vt:lpstr>Model-free Learning</vt:lpstr>
      <vt:lpstr>Model-free Learning</vt:lpstr>
      <vt:lpstr>Model-free Learning</vt:lpstr>
      <vt:lpstr>Model-free Learning</vt:lpstr>
      <vt:lpstr>Model based vs model-free</vt:lpstr>
      <vt:lpstr>Model-free Learning (equivalences)</vt:lpstr>
      <vt:lpstr>Model-free Learning (equivalences)</vt:lpstr>
      <vt:lpstr>Model-free Learning (equivalences)</vt:lpstr>
      <vt:lpstr>Using the reward + Q-value</vt:lpstr>
      <vt:lpstr>Model-free versus SARSA</vt:lpstr>
      <vt:lpstr>Question</vt:lpstr>
      <vt:lpstr>Passive Reinforcement Learning</vt:lpstr>
      <vt:lpstr>Passive Reinforcement Learning</vt:lpstr>
      <vt:lpstr>Direct Evaluation</vt:lpstr>
      <vt:lpstr>Problems with Direct Evaluation</vt:lpstr>
      <vt:lpstr>  Adaptive Dynamic Programming (ADP)</vt:lpstr>
      <vt:lpstr>Temporal Difference Learning (TD)</vt:lpstr>
      <vt:lpstr>Problems with TD Value Learning</vt:lpstr>
      <vt:lpstr>Active Reinforcement Learning</vt:lpstr>
      <vt:lpstr>Active Reinforcement Learning</vt:lpstr>
      <vt:lpstr>Active Reinforcement Learning</vt:lpstr>
      <vt:lpstr>Q-Learning</vt:lpstr>
      <vt:lpstr>SARSA versus Q-learning</vt:lpstr>
      <vt:lpstr>Q-Learning Properties</vt:lpstr>
      <vt:lpstr>How to Explore?</vt:lpstr>
      <vt:lpstr>Exploration/exploitation tradeoff</vt:lpstr>
      <vt:lpstr>Exploration/exploitation tradeoff</vt:lpstr>
      <vt:lpstr>How to Explore?</vt:lpstr>
      <vt:lpstr>-greedy</vt:lpstr>
      <vt:lpstr>Q-Learning</vt:lpstr>
      <vt:lpstr>Function approximation</vt:lpstr>
      <vt:lpstr>Function approximation</vt:lpstr>
      <vt:lpstr>Covering the unknown</vt:lpstr>
      <vt:lpstr>Summary so  far</vt:lpstr>
      <vt:lpstr>Applications- Autonomous cars</vt:lpstr>
      <vt:lpstr>Applications- Healthcare</vt:lpstr>
      <vt:lpstr>Applications</vt:lpstr>
      <vt:lpstr>Deep reinforcement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HH</dc:creator>
  <cp:lastModifiedBy>Tiwari Prayag</cp:lastModifiedBy>
  <cp:revision>2210</cp:revision>
  <cp:lastPrinted>1601-01-01T00:00:00Z</cp:lastPrinted>
  <dcterms:created xsi:type="dcterms:W3CDTF">2004-01-11T23:37:22Z</dcterms:created>
  <dcterms:modified xsi:type="dcterms:W3CDTF">2022-12-12T11:56:37Z</dcterms:modified>
</cp:coreProperties>
</file>